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2"/>
  </p:notesMasterIdLst>
  <p:sldIdLst>
    <p:sldId id="256" r:id="rId2"/>
    <p:sldId id="277" r:id="rId3"/>
    <p:sldId id="400" r:id="rId4"/>
    <p:sldId id="479" r:id="rId5"/>
    <p:sldId id="399" r:id="rId6"/>
    <p:sldId id="278" r:id="rId7"/>
    <p:sldId id="258" r:id="rId8"/>
    <p:sldId id="267" r:id="rId9"/>
    <p:sldId id="403" r:id="rId10"/>
    <p:sldId id="401" r:id="rId11"/>
    <p:sldId id="269" r:id="rId12"/>
    <p:sldId id="424" r:id="rId13"/>
    <p:sldId id="276" r:id="rId14"/>
    <p:sldId id="268" r:id="rId15"/>
    <p:sldId id="438" r:id="rId16"/>
    <p:sldId id="266" r:id="rId17"/>
    <p:sldId id="280" r:id="rId18"/>
    <p:sldId id="270" r:id="rId19"/>
    <p:sldId id="412" r:id="rId20"/>
    <p:sldId id="439" r:id="rId21"/>
    <p:sldId id="265" r:id="rId22"/>
    <p:sldId id="413" r:id="rId23"/>
    <p:sldId id="484" r:id="rId24"/>
    <p:sldId id="450" r:id="rId25"/>
    <p:sldId id="449" r:id="rId26"/>
    <p:sldId id="448" r:id="rId27"/>
    <p:sldId id="452" r:id="rId28"/>
    <p:sldId id="447" r:id="rId29"/>
    <p:sldId id="502" r:id="rId30"/>
    <p:sldId id="446" r:id="rId31"/>
    <p:sldId id="445" r:id="rId32"/>
    <p:sldId id="444" r:id="rId33"/>
    <p:sldId id="443" r:id="rId34"/>
    <p:sldId id="442" r:id="rId35"/>
    <p:sldId id="441" r:id="rId36"/>
    <p:sldId id="485" r:id="rId37"/>
    <p:sldId id="457" r:id="rId38"/>
    <p:sldId id="486" r:id="rId39"/>
    <p:sldId id="493" r:id="rId40"/>
    <p:sldId id="491" r:id="rId41"/>
    <p:sldId id="492" r:id="rId42"/>
    <p:sldId id="453" r:id="rId43"/>
    <p:sldId id="487" r:id="rId44"/>
    <p:sldId id="477" r:id="rId45"/>
    <p:sldId id="475" r:id="rId46"/>
    <p:sldId id="474" r:id="rId47"/>
    <p:sldId id="473" r:id="rId48"/>
    <p:sldId id="471" r:id="rId49"/>
    <p:sldId id="470" r:id="rId50"/>
    <p:sldId id="488" r:id="rId51"/>
    <p:sldId id="498" r:id="rId52"/>
    <p:sldId id="264" r:id="rId53"/>
    <p:sldId id="410" r:id="rId54"/>
    <p:sldId id="478" r:id="rId55"/>
    <p:sldId id="480" r:id="rId56"/>
    <p:sldId id="499" r:id="rId57"/>
    <p:sldId id="353" r:id="rId58"/>
    <p:sldId id="372" r:id="rId59"/>
    <p:sldId id="374" r:id="rId60"/>
    <p:sldId id="481" r:id="rId61"/>
    <p:sldId id="263" r:id="rId62"/>
    <p:sldId id="407" r:id="rId63"/>
    <p:sldId id="406" r:id="rId64"/>
    <p:sldId id="405" r:id="rId65"/>
    <p:sldId id="408" r:id="rId66"/>
    <p:sldId id="426" r:id="rId67"/>
    <p:sldId id="425" r:id="rId68"/>
    <p:sldId id="322" r:id="rId69"/>
    <p:sldId id="301" r:id="rId70"/>
    <p:sldId id="298" r:id="rId71"/>
    <p:sldId id="303" r:id="rId72"/>
    <p:sldId id="326" r:id="rId73"/>
    <p:sldId id="327" r:id="rId74"/>
    <p:sldId id="323" r:id="rId75"/>
    <p:sldId id="341" r:id="rId76"/>
    <p:sldId id="482" r:id="rId77"/>
    <p:sldId id="494" r:id="rId78"/>
    <p:sldId id="495" r:id="rId79"/>
    <p:sldId id="496" r:id="rId80"/>
    <p:sldId id="497" r:id="rId81"/>
    <p:sldId id="501" r:id="rId82"/>
    <p:sldId id="262" r:id="rId83"/>
    <p:sldId id="409" r:id="rId84"/>
    <p:sldId id="503" r:id="rId85"/>
    <p:sldId id="272" r:id="rId86"/>
    <p:sldId id="500" r:id="rId87"/>
    <p:sldId id="423" r:id="rId88"/>
    <p:sldId id="422" r:id="rId89"/>
    <p:sldId id="260" r:id="rId90"/>
    <p:sldId id="419" r:id="rId91"/>
    <p:sldId id="420" r:id="rId92"/>
    <p:sldId id="421" r:id="rId93"/>
    <p:sldId id="427" r:id="rId94"/>
    <p:sldId id="429" r:id="rId95"/>
    <p:sldId id="430" r:id="rId96"/>
    <p:sldId id="431" r:id="rId97"/>
    <p:sldId id="433" r:id="rId98"/>
    <p:sldId id="434" r:id="rId99"/>
    <p:sldId id="437" r:id="rId100"/>
    <p:sldId id="436" r:id="rId10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E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Styl pośredni 4 — Ak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2838BEF-8BB2-4498-84A7-C5851F593DF1}" styleName="Styl pośredni 4 — Ak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Styl pośredni 4 — Ak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C4B1156A-380E-4F78-BDF5-A606A8083BF9}" styleName="Styl pośredni 4 — Ak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46F890A9-2807-4EBB-B81D-B2AA78EC7F39}" styleName="Styl ciemny 2 - Akcent 5/Ak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FD4443E-F989-4FC4-A0C8-D5A2AF1F390B}" styleName="Styl ciemny 1 — Ak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A111915-BE36-4E01-A7E5-04B1672EAD32}" styleName="Styl jasny 2 — Ak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Styl pośredni 1 — Ak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04" autoAdjust="0"/>
    <p:restoredTop sz="86401"/>
  </p:normalViewPr>
  <p:slideViewPr>
    <p:cSldViewPr snapToGrid="0" snapToObjects="1">
      <p:cViewPr varScale="1">
        <p:scale>
          <a:sx n="104" d="100"/>
          <a:sy n="104" d="100"/>
        </p:scale>
        <p:origin x="984" y="200"/>
      </p:cViewPr>
      <p:guideLst/>
    </p:cSldViewPr>
  </p:slideViewPr>
  <p:outlineViewPr>
    <p:cViewPr>
      <p:scale>
        <a:sx n="25" d="100"/>
        <a:sy n="25" d="100"/>
      </p:scale>
      <p:origin x="0" y="-1460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 snapToObjects="1">
      <p:cViewPr varScale="1">
        <p:scale>
          <a:sx n="96" d="100"/>
          <a:sy n="96" d="100"/>
        </p:scale>
        <p:origin x="3688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676A34-B01B-D241-B3B4-94B1B7A79278}" type="datetimeFigureOut">
              <a:rPr lang="pl-PL" smtClean="0"/>
              <a:t>03.11.2020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24DD93-98D4-7B4B-B8A0-F7A2456B56C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4175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63095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16112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88534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80897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7339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3238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76600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982400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68015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95890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7844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71824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24877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21875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30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92274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68810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91194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24298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63145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42930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190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58500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21564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64859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32208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05023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41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19863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42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23138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43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115682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44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91354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45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633821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46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9343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2020-10-30 – obrazek przechowywany źródłowo w „obrazki do WikiSlow-10” w _FIKI-obrazki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86E3-B863-4D46-88F6-61AE7EB3FF96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273223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47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804027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48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5452846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49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039363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50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371268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52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276885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61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449930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82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353888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84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020682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Ściemniacze ściemniają!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85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303260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Uczeń Jezusa myśli.</a:t>
            </a:r>
          </a:p>
          <a:p>
            <a:pPr lvl="1"/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Aby myśleć potrzebne są różne pojęcia i opisanie ich słowami</a:t>
            </a:r>
          </a:p>
          <a:p>
            <a:pPr lvl="1"/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Myśląc lepiej dobrze myśleć – używać logiki, zbadać o spójność.</a:t>
            </a:r>
          </a:p>
          <a:p>
            <a:pPr lvl="1"/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Lepiej mieć własne poglądy niż cudze.</a:t>
            </a:r>
          </a:p>
          <a:p>
            <a:pPr lvl="0"/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Uczeń Jezusa szuka prawdy.</a:t>
            </a:r>
          </a:p>
          <a:p>
            <a:pPr lvl="0"/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Uczeń Jezusa żyje w prawdzie.</a:t>
            </a:r>
          </a:p>
          <a:p>
            <a:pPr lvl="1"/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Wiedzieć a żyć wg. tego co się wie.</a:t>
            </a:r>
          </a:p>
          <a:p>
            <a:pPr lvl="0"/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Uczeń Jezusa pomaga innym znaleźć prawdę.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88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6429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965695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89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396073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98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3535041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99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372468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100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3010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18812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54332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46051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0226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F5CFB7-2CE1-A54D-B4A0-F372453F2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C2A4D11-F54B-7B44-9428-316EFC298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E670556-5837-5345-8834-41F1D6414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989E-8CF7-8246-A9B8-EA892C95C34B}" type="datetimeFigureOut">
              <a:rPr lang="pl-PL" smtClean="0"/>
              <a:t>03.11.2020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788F8CC-A5B1-6A47-B7FB-3F49403B0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4994FF2-B316-DC46-B7B6-4E79471C5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E1E06-93B2-3941-A13D-0FEF501F31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9332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Cytat i komentarz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 anchor="t"/>
          <a:lstStyle/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 hasCustomPrompt="1"/>
          </p:nvPr>
        </p:nvSpPr>
        <p:spPr>
          <a:xfrm>
            <a:off x="838200" y="1254369"/>
            <a:ext cx="10515600" cy="3098970"/>
          </a:xfrm>
          <a:solidFill>
            <a:schemeClr val="accent4">
              <a:lumMod val="20000"/>
              <a:lumOff val="80000"/>
            </a:schemeClr>
          </a:solidFill>
          <a:ln w="6350">
            <a:solidFill>
              <a:srgbClr val="BF9500"/>
            </a:solidFill>
            <a:prstDash val="sysDot"/>
          </a:ln>
        </p:spPr>
        <p:txBody>
          <a:bodyPr anchor="ctr">
            <a:normAutofit/>
          </a:bodyPr>
          <a:lstStyle>
            <a:lvl1pPr marL="0" indent="0" algn="just">
              <a:spcBef>
                <a:spcPts val="400"/>
              </a:spcBef>
              <a:buNone/>
              <a:defRPr sz="2400" i="1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7" name="Symbol zastępczy zawartości 2"/>
          <p:cNvSpPr>
            <a:spLocks noGrp="1"/>
          </p:cNvSpPr>
          <p:nvPr>
            <p:ph idx="13"/>
          </p:nvPr>
        </p:nvSpPr>
        <p:spPr>
          <a:xfrm>
            <a:off x="838200" y="4528031"/>
            <a:ext cx="10515600" cy="207051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669407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ytat i komenta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070514"/>
          </a:xfrm>
          <a:solidFill>
            <a:schemeClr val="accent4">
              <a:lumMod val="20000"/>
              <a:lumOff val="80000"/>
            </a:schemeClr>
          </a:solidFill>
          <a:ln w="6350">
            <a:solidFill>
              <a:srgbClr val="BF9500"/>
            </a:solidFill>
            <a:prstDash val="sysDot"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pl-PL" sz="2400" i="1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lvl="0" indent="0" algn="just">
              <a:spcBef>
                <a:spcPts val="400"/>
              </a:spcBef>
              <a:buNone/>
            </a:pPr>
            <a:r>
              <a:rPr lang="pl-PL" dirty="0"/>
              <a:t>Kliknij, aby edytować style </a:t>
            </a:r>
            <a:r>
              <a:rPr lang="pl-PL"/>
              <a:t>wzorca tekstu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E13D6-D9AF-E34D-A440-CDCDD108A23A}" type="datetimeFigureOut">
              <a:rPr lang="pl-PL" smtClean="0"/>
              <a:t>03.11.2020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A68A-9F98-AD4F-B60A-1C984F9A36F6}" type="slidenum">
              <a:rPr lang="pl-PL" smtClean="0"/>
              <a:t>‹#›</a:t>
            </a:fld>
            <a:endParaRPr lang="pl-PL"/>
          </a:p>
        </p:txBody>
      </p:sp>
      <p:sp>
        <p:nvSpPr>
          <p:cNvPr id="7" name="Symbol zastępczy zawartości 2"/>
          <p:cNvSpPr>
            <a:spLocks noGrp="1"/>
          </p:cNvSpPr>
          <p:nvPr>
            <p:ph idx="13"/>
          </p:nvPr>
        </p:nvSpPr>
        <p:spPr>
          <a:xfrm>
            <a:off x="838200" y="4031076"/>
            <a:ext cx="10515600" cy="207051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144501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Cytat i komentarz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 anchor="t"/>
          <a:lstStyle/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 hasCustomPrompt="1"/>
          </p:nvPr>
        </p:nvSpPr>
        <p:spPr>
          <a:xfrm>
            <a:off x="838200" y="1254369"/>
            <a:ext cx="10515600" cy="3098970"/>
          </a:xfrm>
          <a:solidFill>
            <a:schemeClr val="accent4">
              <a:lumMod val="20000"/>
              <a:lumOff val="80000"/>
            </a:schemeClr>
          </a:solidFill>
          <a:ln w="6350">
            <a:solidFill>
              <a:srgbClr val="BF9500"/>
            </a:solidFill>
            <a:prstDash val="sysDot"/>
          </a:ln>
        </p:spPr>
        <p:txBody>
          <a:bodyPr anchor="ctr">
            <a:normAutofit/>
          </a:bodyPr>
          <a:lstStyle>
            <a:lvl1pPr marL="0" indent="0" algn="just">
              <a:spcBef>
                <a:spcPts val="400"/>
              </a:spcBef>
              <a:buNone/>
              <a:defRPr sz="2400" i="1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7" name="Symbol zastępczy zawartości 2"/>
          <p:cNvSpPr>
            <a:spLocks noGrp="1"/>
          </p:cNvSpPr>
          <p:nvPr>
            <p:ph idx="13"/>
          </p:nvPr>
        </p:nvSpPr>
        <p:spPr>
          <a:xfrm>
            <a:off x="838200" y="4528031"/>
            <a:ext cx="10515600" cy="207051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826178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łota myś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murka 6"/>
          <p:cNvSpPr/>
          <p:nvPr userDrawn="1"/>
        </p:nvSpPr>
        <p:spPr>
          <a:xfrm>
            <a:off x="676405" y="424170"/>
            <a:ext cx="10081241" cy="6076838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B08D00"/>
            </a:solidFill>
          </a:ln>
          <a:effectLst>
            <a:outerShdw blurRad="50800" dist="38100" sx="104000" sy="104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299533"/>
            <a:ext cx="10021866" cy="4351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5400" b="1"/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308761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Złota myś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murka 6"/>
          <p:cNvSpPr/>
          <p:nvPr userDrawn="1"/>
        </p:nvSpPr>
        <p:spPr>
          <a:xfrm>
            <a:off x="1866380" y="1077240"/>
            <a:ext cx="7738873" cy="4496844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B08D00"/>
            </a:solidFill>
          </a:ln>
          <a:effectLst>
            <a:outerShdw blurRad="50800" dist="38100" sx="104000" sy="104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441531" y="1370015"/>
            <a:ext cx="7015620" cy="3941021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1"/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6530388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Złota myś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7" name="Chmurka 6"/>
          <p:cNvSpPr/>
          <p:nvPr userDrawn="1"/>
        </p:nvSpPr>
        <p:spPr>
          <a:xfrm>
            <a:off x="1147480" y="950262"/>
            <a:ext cx="9610166" cy="5844988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B0F0"/>
            </a:solidFill>
          </a:ln>
          <a:effectLst>
            <a:outerShdw blurRad="50800" dist="38100" sx="104000" sy="104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5400" b="1"/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1880081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arta UBG z o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4637456" y="187324"/>
            <a:ext cx="7249743" cy="514423"/>
          </a:xfrm>
        </p:spPr>
        <p:txBody>
          <a:bodyPr anchor="t"/>
          <a:lstStyle>
            <a:lvl1pPr>
              <a:defRPr sz="3200" b="1">
                <a:latin typeface="+mn-lt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tyt.`</a:t>
            </a:r>
          </a:p>
        </p:txBody>
      </p:sp>
      <p:sp>
        <p:nvSpPr>
          <p:cNvPr id="3" name="Symbol zastępczy obrazu 2"/>
          <p:cNvSpPr>
            <a:spLocks noGrp="1" noChangeAspect="1"/>
          </p:cNvSpPr>
          <p:nvPr>
            <p:ph type="pic" idx="1"/>
          </p:nvPr>
        </p:nvSpPr>
        <p:spPr>
          <a:xfrm>
            <a:off x="-290944" y="0"/>
            <a:ext cx="4928400" cy="695031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637456" y="873303"/>
            <a:ext cx="7249743" cy="315837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8" name="Symbol zastępczy tekstu 3"/>
          <p:cNvSpPr>
            <a:spLocks noGrp="1"/>
          </p:cNvSpPr>
          <p:nvPr>
            <p:ph type="body" sz="half" idx="10"/>
          </p:nvPr>
        </p:nvSpPr>
        <p:spPr>
          <a:xfrm>
            <a:off x="4637456" y="4203229"/>
            <a:ext cx="7249743" cy="239153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cxnSp>
        <p:nvCxnSpPr>
          <p:cNvPr id="11" name="Łącznik prosty 10"/>
          <p:cNvCxnSpPr/>
          <p:nvPr userDrawn="1"/>
        </p:nvCxnSpPr>
        <p:spPr>
          <a:xfrm>
            <a:off x="4390997" y="187324"/>
            <a:ext cx="0" cy="64074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246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rta UBG z o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4637456" y="187324"/>
            <a:ext cx="7380373" cy="514423"/>
          </a:xfrm>
        </p:spPr>
        <p:txBody>
          <a:bodyPr anchor="t"/>
          <a:lstStyle>
            <a:lvl1pPr>
              <a:defRPr sz="3200" b="1">
                <a:latin typeface="+mn-lt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tyt.`</a:t>
            </a:r>
          </a:p>
        </p:txBody>
      </p:sp>
      <p:sp>
        <p:nvSpPr>
          <p:cNvPr id="3" name="Symbol zastępczy obrazu 2"/>
          <p:cNvSpPr>
            <a:spLocks noGrp="1" noChangeAspect="1"/>
          </p:cNvSpPr>
          <p:nvPr>
            <p:ph type="pic" idx="1"/>
          </p:nvPr>
        </p:nvSpPr>
        <p:spPr>
          <a:xfrm>
            <a:off x="-290944" y="0"/>
            <a:ext cx="4928400" cy="695031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637456" y="873303"/>
            <a:ext cx="7380373" cy="3158370"/>
          </a:xfrm>
          <a:solidFill>
            <a:schemeClr val="accent4">
              <a:lumMod val="20000"/>
              <a:lumOff val="80000"/>
            </a:schemeClr>
          </a:solidFill>
          <a:ln w="6350">
            <a:solidFill>
              <a:srgbClr val="BF9500"/>
            </a:solidFill>
            <a:prstDash val="sysDot"/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>
              <a:buNone/>
              <a:defRPr lang="pl-PL" sz="2400" i="0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just">
              <a:spcBef>
                <a:spcPts val="400"/>
              </a:spcBef>
            </a:pPr>
            <a:r>
              <a:rPr lang="pl-PL" dirty="0"/>
              <a:t>Kliknij</a:t>
            </a:r>
            <a:r>
              <a:rPr lang="pl-PL"/>
              <a:t>, aby </a:t>
            </a:r>
            <a:r>
              <a:rPr lang="pl-PL" dirty="0"/>
              <a:t>edytować style wzorca tekstu</a:t>
            </a:r>
          </a:p>
        </p:txBody>
      </p:sp>
      <p:sp>
        <p:nvSpPr>
          <p:cNvPr id="8" name="Symbol zastępczy tekstu 3"/>
          <p:cNvSpPr>
            <a:spLocks noGrp="1"/>
          </p:cNvSpPr>
          <p:nvPr>
            <p:ph type="body" sz="half" idx="10"/>
          </p:nvPr>
        </p:nvSpPr>
        <p:spPr>
          <a:xfrm>
            <a:off x="4637456" y="4203229"/>
            <a:ext cx="7380373" cy="239153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cxnSp>
        <p:nvCxnSpPr>
          <p:cNvPr id="11" name="Łącznik prosty 10"/>
          <p:cNvCxnSpPr/>
          <p:nvPr userDrawn="1"/>
        </p:nvCxnSpPr>
        <p:spPr>
          <a:xfrm>
            <a:off x="4390997" y="187324"/>
            <a:ext cx="0" cy="64074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54525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edyt. styl wz. tyt.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E13D6-D9AF-E34D-A440-CDCDD108A23A}" type="datetimeFigureOut">
              <a:rPr lang="pl-PL" smtClean="0"/>
              <a:t>03.11.2020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A68A-9F98-AD4F-B60A-1C984F9A36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29335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E13D6-D9AF-E34D-A440-CDCDD108A23A}" type="datetimeFigureOut">
              <a:rPr lang="pl-PL" smtClean="0"/>
              <a:t>03.11.2020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A68A-9F98-AD4F-B60A-1C984F9A36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48690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F42D60A-8645-2F4B-A5C3-7DC644C7F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0EB2252-DAA7-0F4E-8CFC-BE6A59EAEDD1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 marL="0" indent="0">
              <a:buNone/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D118466-2201-0E43-AD2E-C2AB1B99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989E-8CF7-8246-A9B8-EA892C95C34B}" type="datetimeFigureOut">
              <a:rPr lang="pl-PL" smtClean="0"/>
              <a:t>03.11.2020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6BFAA01-5346-7C45-A8FC-673C4F07C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A2ADB03-8175-4645-BCE7-B01331C84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E1E06-93B2-3941-A13D-0FEF501F31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305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pl-PL" sz="2400"/>
            </a:lvl1pPr>
            <a:lvl2pPr>
              <a:defRPr lang="pl-PL" sz="2400"/>
            </a:lvl2pPr>
            <a:lvl3pPr>
              <a:defRPr lang="pl-PL" sz="2400"/>
            </a:lvl3pPr>
            <a:lvl4pPr>
              <a:defRPr lang="pl-PL" sz="2400"/>
            </a:lvl4pPr>
            <a:lvl5pPr>
              <a:defRPr lang="pl-PL" sz="24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4F9E3-B874-E143-9E2E-FC1F2689F513}" type="datetimeFigureOut">
              <a:rPr lang="pl-PL" smtClean="0"/>
              <a:t>03.11.2020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FB18-B615-D641-B362-717BE1586FE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9844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finic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2181"/>
          </a:xfrm>
        </p:spPr>
        <p:txBody>
          <a:bodyPr>
            <a:normAutofit/>
          </a:bodyPr>
          <a:lstStyle>
            <a:lvl1pPr>
              <a:defRPr sz="5400" b="1" u="none"/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486693"/>
            <a:ext cx="10515600" cy="3213895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2800">
                <a:solidFill>
                  <a:schemeClr val="accent4">
                    <a:lumMod val="50000"/>
                  </a:schemeClr>
                </a:solidFill>
              </a:defRPr>
            </a:lvl1pPr>
            <a:lvl2pPr marL="457200" indent="0">
              <a:buNone/>
              <a:defRPr sz="2800">
                <a:solidFill>
                  <a:schemeClr val="accent4">
                    <a:lumMod val="50000"/>
                  </a:schemeClr>
                </a:solidFill>
              </a:defRPr>
            </a:lvl2pPr>
            <a:lvl3pPr marL="914400" indent="0">
              <a:buNone/>
              <a:defRPr sz="2800">
                <a:solidFill>
                  <a:schemeClr val="accent4">
                    <a:lumMod val="50000"/>
                  </a:schemeClr>
                </a:solidFill>
              </a:defRPr>
            </a:lvl3pPr>
            <a:lvl4pPr marL="1371600" indent="0">
              <a:buNone/>
              <a:defRPr sz="2800">
                <a:solidFill>
                  <a:schemeClr val="accent4">
                    <a:lumMod val="50000"/>
                  </a:schemeClr>
                </a:solidFill>
              </a:defRPr>
            </a:lvl4pPr>
            <a:lvl5pPr marL="1828800" indent="0">
              <a:buNone/>
              <a:defRPr sz="280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8200" y="4950619"/>
            <a:ext cx="10515600" cy="1226344"/>
          </a:xfrm>
          <a:ln>
            <a:noFill/>
          </a:ln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4F9E3-B874-E143-9E2E-FC1F2689F513}" type="datetimeFigureOut">
              <a:rPr lang="pl-PL" smtClean="0"/>
              <a:t>03.11.2020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FB18-B615-D641-B362-717BE1586FE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492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finicja - Wi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486693"/>
            <a:ext cx="10515600" cy="3213895"/>
          </a:xfrm>
          <a:solidFill>
            <a:srgbClr val="E7E7E7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2pPr>
            <a:lvl3pPr marL="91440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3pPr>
            <a:lvl4pPr marL="137160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4pPr>
            <a:lvl5pPr marL="182880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2181"/>
          </a:xfrm>
        </p:spPr>
        <p:txBody>
          <a:bodyPr>
            <a:normAutofit/>
          </a:bodyPr>
          <a:lstStyle>
            <a:lvl1pPr>
              <a:defRPr sz="5400" b="1" u="none"/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8200" y="4950619"/>
            <a:ext cx="10515600" cy="1226344"/>
          </a:xfrm>
          <a:ln>
            <a:noFill/>
          </a:ln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4F9E3-B874-E143-9E2E-FC1F2689F513}" type="datetimeFigureOut">
              <a:rPr lang="pl-PL" smtClean="0"/>
              <a:t>03.11.2020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FB18-B615-D641-B362-717BE1586FED}" type="slidenum">
              <a:rPr lang="pl-PL" smtClean="0"/>
              <a:t>‹#›</a:t>
            </a:fld>
            <a:endParaRPr lang="pl-PL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0BCD6AA9-EDB3-E84A-9711-62C64D5F8F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01680" y="101905"/>
            <a:ext cx="1134791" cy="130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325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inicja - FIKI i W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486693"/>
            <a:ext cx="10515600" cy="2120107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pl-PL" sz="2800" dirty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lang="pl-PL" sz="2800" dirty="0">
                <a:solidFill>
                  <a:schemeClr val="accent1">
                    <a:lumMod val="50000"/>
                  </a:schemeClr>
                </a:solidFill>
              </a:defRPr>
            </a:lvl2pPr>
            <a:lvl3pPr marL="914400" indent="0">
              <a:buNone/>
              <a:defRPr lang="pl-PL" sz="2800" dirty="0">
                <a:solidFill>
                  <a:schemeClr val="accent1">
                    <a:lumMod val="50000"/>
                  </a:schemeClr>
                </a:solidFill>
              </a:defRPr>
            </a:lvl3pPr>
            <a:lvl4pPr marL="1371600" indent="0">
              <a:buNone/>
              <a:defRPr lang="pl-PL" sz="2800" dirty="0">
                <a:solidFill>
                  <a:schemeClr val="accent1">
                    <a:lumMod val="50000"/>
                  </a:schemeClr>
                </a:solidFill>
              </a:defRPr>
            </a:lvl4pPr>
            <a:lvl5pPr marL="1828800" indent="0">
              <a:buNone/>
              <a:defRPr lang="pl-PL" sz="2800" dirty="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marL="228600" lvl="0" indent="-228600"/>
            <a:r>
              <a:rPr lang="pl-PL" dirty="0"/>
              <a:t>Kliknij, aby edytować style wzorca tekstu</a:t>
            </a:r>
          </a:p>
          <a:p>
            <a:pPr marL="685800" lvl="1" indent="-228600"/>
            <a:r>
              <a:rPr lang="pl-PL" dirty="0"/>
              <a:t>Drugi poziom</a:t>
            </a:r>
          </a:p>
          <a:p>
            <a:pPr marL="1143000" lvl="2" indent="-228600"/>
            <a:r>
              <a:rPr lang="pl-PL" dirty="0"/>
              <a:t>Trzeci poziom</a:t>
            </a:r>
          </a:p>
          <a:p>
            <a:pPr marL="1600200" lvl="3" indent="-228600"/>
            <a:r>
              <a:rPr lang="pl-PL" dirty="0"/>
              <a:t>Czwarty poziom</a:t>
            </a:r>
          </a:p>
          <a:p>
            <a:pPr marL="2057400" lvl="4" indent="-228600"/>
            <a:r>
              <a:rPr lang="pl-PL" dirty="0"/>
              <a:t>Piąty poziom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2181"/>
          </a:xfrm>
        </p:spPr>
        <p:txBody>
          <a:bodyPr>
            <a:normAutofit/>
          </a:bodyPr>
          <a:lstStyle>
            <a:lvl1pPr>
              <a:defRPr sz="5400" b="1" u="none"/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8200" y="3881120"/>
            <a:ext cx="10515600" cy="2295843"/>
          </a:xfrm>
          <a:ln>
            <a:noFill/>
          </a:ln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4F9E3-B874-E143-9E2E-FC1F2689F513}" type="datetimeFigureOut">
              <a:rPr lang="pl-PL" smtClean="0"/>
              <a:t>03.11.2020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FB18-B615-D641-B362-717BE1586FED}" type="slidenum">
              <a:rPr lang="pl-PL" smtClean="0"/>
              <a:t>‹#›</a:t>
            </a:fld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C9201848-1D2D-2441-BA26-2D09933E46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244170">
            <a:off x="10347674" y="333993"/>
            <a:ext cx="1657926" cy="887953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17196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6B6527D-7315-0344-97B2-E408300D1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35556EE7-66E5-F349-AFDB-151ACB900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989E-8CF7-8246-A9B8-EA892C95C34B}" type="datetimeFigureOut">
              <a:rPr lang="pl-PL" smtClean="0"/>
              <a:t>03.11.2020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A600B98C-FE91-D14F-8E22-E0019F77F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3F324A9-D823-F044-9E1A-9D1FE0D86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E1E06-93B2-3941-A13D-0FEF501F31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6669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lowo grecke i komenta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2181"/>
          </a:xfrm>
        </p:spPr>
        <p:txBody>
          <a:bodyPr>
            <a:normAutofit/>
          </a:bodyPr>
          <a:lstStyle>
            <a:lvl1pPr>
              <a:defRPr sz="5400" b="1" u="sng"/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486693"/>
            <a:ext cx="10515600" cy="3213895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lIns="360000" rIns="360000" anchor="ctr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>
                <a:solidFill>
                  <a:schemeClr val="accent4">
                    <a:lumMod val="50000"/>
                  </a:schemeClr>
                </a:solidFill>
              </a:defRPr>
            </a:lvl1pPr>
            <a:lvl2pPr marL="457200" indent="0">
              <a:buNone/>
              <a:defRPr>
                <a:solidFill>
                  <a:schemeClr val="accent4">
                    <a:lumMod val="50000"/>
                  </a:schemeClr>
                </a:solidFill>
              </a:defRPr>
            </a:lvl2pPr>
            <a:lvl3pPr marL="914400" indent="0">
              <a:buNone/>
              <a:defRPr>
                <a:solidFill>
                  <a:schemeClr val="accent4">
                    <a:lumMod val="50000"/>
                  </a:schemeClr>
                </a:solidFill>
              </a:defRPr>
            </a:lvl3pPr>
            <a:lvl4pPr marL="1371600" indent="0">
              <a:buNone/>
              <a:defRPr>
                <a:solidFill>
                  <a:schemeClr val="accent4">
                    <a:lumMod val="50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8200" y="4950619"/>
            <a:ext cx="10515600" cy="1226344"/>
          </a:xfrm>
          <a:ln>
            <a:noFill/>
          </a:ln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4F9E3-B874-E143-9E2E-FC1F2689F513}" type="datetimeFigureOut">
              <a:rPr lang="pl-PL" smtClean="0"/>
              <a:t>03.11.2020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FB18-B615-D641-B362-717BE1586FED}" type="slidenum">
              <a:rPr lang="pl-PL" smtClean="0"/>
              <a:t>‹#›</a:t>
            </a:fld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6A4C7F85-6E5C-2344-98A3-2C351DB54E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74350" y="185738"/>
            <a:ext cx="13589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043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Cytat i komenta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070514"/>
          </a:xfrm>
          <a:solidFill>
            <a:schemeClr val="accent4">
              <a:lumMod val="20000"/>
              <a:lumOff val="80000"/>
            </a:schemeClr>
          </a:solidFill>
          <a:ln w="6350">
            <a:solidFill>
              <a:srgbClr val="BF9500"/>
            </a:solidFill>
            <a:prstDash val="sysDot"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pl-PL" sz="2400" i="1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lvl="0" indent="0" algn="just">
              <a:spcBef>
                <a:spcPts val="400"/>
              </a:spcBef>
              <a:buNone/>
            </a:pPr>
            <a:r>
              <a:rPr lang="pl-PL" dirty="0"/>
              <a:t>Kliknij, aby edytować style </a:t>
            </a:r>
            <a:r>
              <a:rPr lang="pl-PL"/>
              <a:t>wzorca tekstu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E13D6-D9AF-E34D-A440-CDCDD108A23A}" type="datetimeFigureOut">
              <a:rPr lang="pl-PL" smtClean="0"/>
              <a:t>03.11.2020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A68A-9F98-AD4F-B60A-1C984F9A36F6}" type="slidenum">
              <a:rPr lang="pl-PL" smtClean="0"/>
              <a:t>‹#›</a:t>
            </a:fld>
            <a:endParaRPr lang="pl-PL"/>
          </a:p>
        </p:txBody>
      </p:sp>
      <p:sp>
        <p:nvSpPr>
          <p:cNvPr id="7" name="Symbol zastępczy zawartości 2"/>
          <p:cNvSpPr>
            <a:spLocks noGrp="1"/>
          </p:cNvSpPr>
          <p:nvPr>
            <p:ph idx="13"/>
          </p:nvPr>
        </p:nvSpPr>
        <p:spPr>
          <a:xfrm>
            <a:off x="838200" y="4031076"/>
            <a:ext cx="10515600" cy="207051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927593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98B8AE52-9383-EE45-A132-38552EC43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4BD00E2-1ED8-EB40-A208-DD6E732AE6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302B552-6973-3146-913C-95E60F8967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9989E-8CF7-8246-A9B8-EA892C95C34B}" type="datetimeFigureOut">
              <a:rPr lang="pl-PL" smtClean="0"/>
              <a:t>03.11.2020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5908BB5-8F49-C64F-B9E4-F8D2B50374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FA41365-3179-9442-9116-FDA95AA6CF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1E1E06-93B2-3941-A13D-0FEF501F31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4533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0" r:id="rId2"/>
    <p:sldLayoutId id="2147483666" r:id="rId3"/>
    <p:sldLayoutId id="2147483668" r:id="rId4"/>
    <p:sldLayoutId id="2147483688" r:id="rId5"/>
    <p:sldLayoutId id="2147483689" r:id="rId6"/>
    <p:sldLayoutId id="2147483654" r:id="rId7"/>
    <p:sldLayoutId id="2147483661" r:id="rId8"/>
    <p:sldLayoutId id="2147483683" r:id="rId9"/>
    <p:sldLayoutId id="2147483684" r:id="rId10"/>
    <p:sldLayoutId id="2147483686" r:id="rId11"/>
    <p:sldLayoutId id="2147483687" r:id="rId12"/>
    <p:sldLayoutId id="2147483681" r:id="rId13"/>
    <p:sldLayoutId id="2147483682" r:id="rId14"/>
    <p:sldLayoutId id="2147483685" r:id="rId15"/>
    <p:sldLayoutId id="2147483679" r:id="rId16"/>
    <p:sldLayoutId id="2147483680" r:id="rId17"/>
    <p:sldLayoutId id="2147483690" r:id="rId18"/>
    <p:sldLayoutId id="2147483691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sv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2B6FCB-B242-9045-885C-84F931229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Światopogląd ucznia</a:t>
            </a:r>
            <a:br>
              <a:rPr lang="pl-PL" dirty="0"/>
            </a:br>
            <a:br>
              <a:rPr lang="pl-PL" dirty="0"/>
            </a:br>
            <a:r>
              <a:rPr lang="pl-PL" sz="4000" dirty="0"/>
              <a:t>Cykl warsztatów w trakcje S.D.P. 2020/2021</a:t>
            </a:r>
            <a:br>
              <a:rPr lang="pl-PL" sz="4000" dirty="0"/>
            </a:br>
            <a:r>
              <a:rPr lang="pl-PL" sz="4000" dirty="0"/>
              <a:t>Gliwice, jesień ’2020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2036F9F-FF6B-6042-B0F4-ACD4B79908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r"/>
            <a:endParaRPr lang="pl-PL" dirty="0"/>
          </a:p>
          <a:p>
            <a:pPr algn="r"/>
            <a:r>
              <a:rPr lang="pl-PL" dirty="0"/>
              <a:t>Wojciech Apel</a:t>
            </a:r>
            <a:br>
              <a:rPr lang="pl-PL" dirty="0"/>
            </a:br>
            <a:r>
              <a:rPr lang="pl-PL" dirty="0" err="1"/>
              <a:t>wojtek@pp.org.pl</a:t>
            </a:r>
            <a:br>
              <a:rPr lang="pl-PL" dirty="0"/>
            </a:br>
            <a:r>
              <a:rPr lang="pl-PL" dirty="0"/>
              <a:t>601425019</a:t>
            </a:r>
          </a:p>
        </p:txBody>
      </p:sp>
    </p:spTree>
    <p:extLst>
      <p:ext uri="{BB962C8B-B14F-4D97-AF65-F5344CB8AC3E}">
        <p14:creationId xmlns:p14="http://schemas.microsoft.com/office/powerpoint/2010/main" val="1528847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E46B2A38-3271-9444-ACC0-679813F65F8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l-PL" b="1" dirty="0"/>
              <a:t>Informacja</a:t>
            </a:r>
            <a:r>
              <a:rPr lang="pl-PL" dirty="0"/>
              <a:t> (łac. </a:t>
            </a:r>
            <a:r>
              <a:rPr lang="pl-PL" i="1" dirty="0" err="1"/>
              <a:t>informatio</a:t>
            </a:r>
            <a:r>
              <a:rPr lang="pl-PL" dirty="0"/>
              <a:t> – przedstawienie, wizerunek; </a:t>
            </a:r>
            <a:r>
              <a:rPr lang="pl-PL" i="1" dirty="0" err="1"/>
              <a:t>informare</a:t>
            </a:r>
            <a:r>
              <a:rPr lang="pl-PL" dirty="0"/>
              <a:t> – kształtować, przedstawiać) – </a:t>
            </a:r>
            <a:r>
              <a:rPr lang="pl-PL" u="sng" dirty="0"/>
              <a:t>termin interdyscyplinarny, definiowany różnie</a:t>
            </a:r>
            <a:r>
              <a:rPr lang="pl-PL" dirty="0"/>
              <a:t> w różnych dziedzinach nauki; najogólniej – właściwość pewnych obiektów, relacja między elementami zbiorów pewnych obiektów, której istotą jest zmniejszanie niepewności (nieokreśloności).</a:t>
            </a:r>
          </a:p>
          <a:p>
            <a:r>
              <a:rPr lang="pl-PL" dirty="0"/>
              <a:t>Można wyróżnić dwa podstawowe punkty widzenia informacji:</a:t>
            </a:r>
          </a:p>
          <a:p>
            <a:r>
              <a:rPr lang="pl-PL" dirty="0"/>
              <a:t>1. obiektywny – informacja oznacza pewną właściwość fizyczną lub strukturalną obiektów (układów, systemów), (…);</a:t>
            </a:r>
          </a:p>
          <a:p>
            <a:r>
              <a:rPr lang="pl-PL" dirty="0"/>
              <a:t>2. subiektywny – </a:t>
            </a:r>
            <a:r>
              <a:rPr lang="pl-PL" u="sng" dirty="0"/>
              <a:t>informacja istnieje jedynie względem pewnego podmiotu, najczęściej rozumianego jako umysł, gdyż jedynie umysł jest w stanie nadać elementom rzeczywistości znaczenie (sens) i wykorzystać je do własnych celów</a:t>
            </a:r>
            <a:r>
              <a:rPr lang="pl-PL" dirty="0"/>
              <a:t>.</a:t>
            </a: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8FE6446B-CF03-0F40-8A2A-5820BC399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Definicja informacji</a:t>
            </a:r>
            <a:endParaRPr lang="pl-PL" dirty="0"/>
          </a:p>
        </p:txBody>
      </p:sp>
      <p:sp>
        <p:nvSpPr>
          <p:cNvPr id="28" name="Symbol zastępczy zawartości 27">
            <a:extLst>
              <a:ext uri="{FF2B5EF4-FFF2-40B4-BE49-F238E27FC236}">
                <a16:creationId xmlns:a16="http://schemas.microsoft.com/office/drawing/2014/main" id="{2DFD7F60-36B8-C743-94B2-A1BEC9CE919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672702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B2DAE69-530B-F041-9E60-104EB4283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dirty="0"/>
              <a:t>O</a:t>
            </a:r>
            <a:r>
              <a:rPr lang="pl-PL" b="1" dirty="0"/>
              <a:t> grupach</a:t>
            </a:r>
            <a:r>
              <a:rPr lang="pl-PL" dirty="0"/>
              <a:t> i relacjach (socjologia)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593261A-6DCB-A641-BA58-CBFE62A292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Bóg jest jeden? a może więcej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małżeństwo, rodzina, gmina, naród i czy jest coś więcej?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polityka - najwyższa forma miłości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zadanie kościoła</a:t>
            </a:r>
          </a:p>
        </p:txBody>
      </p:sp>
    </p:spTree>
    <p:extLst>
      <p:ext uri="{BB962C8B-B14F-4D97-AF65-F5344CB8AC3E}">
        <p14:creationId xmlns:p14="http://schemas.microsoft.com/office/powerpoint/2010/main" val="690011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8FE6446B-CF03-0F40-8A2A-5820BC399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Definicja słowa</a:t>
            </a:r>
            <a:endParaRPr lang="pl-PL" dirty="0"/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E46B2A38-3271-9444-ACC0-679813F65F8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b="1"/>
              <a:t>Słowo</a:t>
            </a:r>
            <a:r>
              <a:rPr lang="pl-PL"/>
              <a:t> – elementarna część mowy. Jego pisanym odpowiednikiem jest wyraz. Za pomocą słów określa się wszelkie pojęcia, np. obiekt lub klasę obiektów rzeczywistych ale też pojęcia abstrakcyjne. </a:t>
            </a:r>
          </a:p>
          <a:p>
            <a:r>
              <a:rPr lang="pl-PL"/>
              <a:t>Znaczenia słów człowiek poznaje stopniowo, rozpoczynając od niemowlęctwa. Wymiana słów wiąże się z przekazywaniem informacji i emocji.</a:t>
            </a:r>
            <a:endParaRPr lang="pl-PL" dirty="0"/>
          </a:p>
        </p:txBody>
      </p:sp>
      <p:sp>
        <p:nvSpPr>
          <p:cNvPr id="29" name="Symbol zastępczy zawartości 28">
            <a:extLst>
              <a:ext uri="{FF2B5EF4-FFF2-40B4-BE49-F238E27FC236}">
                <a16:creationId xmlns:a16="http://schemas.microsoft.com/office/drawing/2014/main" id="{5CE97231-704A-3148-8A6F-8B00982D942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4553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8FE6446B-CF03-0F40-8A2A-5820BC399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Definicja zdania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E46B2A38-3271-9444-ACC0-679813F65F8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b="1" dirty="0"/>
              <a:t>Zdanie</a:t>
            </a:r>
            <a:r>
              <a:rPr lang="pl-PL" dirty="0"/>
              <a:t> (łac. </a:t>
            </a:r>
            <a:r>
              <a:rPr lang="pl-PL" i="1" dirty="0" err="1"/>
              <a:t>sententia</a:t>
            </a:r>
            <a:r>
              <a:rPr lang="pl-PL" dirty="0"/>
              <a:t>) – wypowiedź służąca do zakomunikowania jakiejś treści podlegająca ograniczeniom formalnym.</a:t>
            </a:r>
          </a:p>
        </p:txBody>
      </p:sp>
      <p:sp>
        <p:nvSpPr>
          <p:cNvPr id="29" name="Symbol zastępczy zawartości 28">
            <a:extLst>
              <a:ext uri="{FF2B5EF4-FFF2-40B4-BE49-F238E27FC236}">
                <a16:creationId xmlns:a16="http://schemas.microsoft.com/office/drawing/2014/main" id="{5CE97231-704A-3148-8A6F-8B00982D942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2170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8FE6446B-CF03-0F40-8A2A-5820BC399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Słowa są ważne w procesach myślowych</a:t>
            </a:r>
          </a:p>
        </p:txBody>
      </p:sp>
      <p:sp>
        <p:nvSpPr>
          <p:cNvPr id="7" name="Owal 6">
            <a:extLst>
              <a:ext uri="{FF2B5EF4-FFF2-40B4-BE49-F238E27FC236}">
                <a16:creationId xmlns:a16="http://schemas.microsoft.com/office/drawing/2014/main" id="{6E840E31-1880-D041-90DD-723B9527625C}"/>
              </a:ext>
            </a:extLst>
          </p:cNvPr>
          <p:cNvSpPr/>
          <p:nvPr/>
        </p:nvSpPr>
        <p:spPr>
          <a:xfrm>
            <a:off x="3749922" y="2803454"/>
            <a:ext cx="3301805" cy="330180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sz="4400" b="1" dirty="0">
                <a:solidFill>
                  <a:schemeClr val="accent4">
                    <a:lumMod val="50000"/>
                  </a:schemeClr>
                </a:solidFill>
              </a:rPr>
              <a:t>Osoba</a:t>
            </a:r>
            <a:endParaRPr lang="pl-PL" sz="4400" b="1" baseline="-25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" name="Łuk 1">
            <a:extLst>
              <a:ext uri="{FF2B5EF4-FFF2-40B4-BE49-F238E27FC236}">
                <a16:creationId xmlns:a16="http://schemas.microsoft.com/office/drawing/2014/main" id="{93D0C56B-EE26-534B-9B80-40342B0CE3A4}"/>
              </a:ext>
            </a:extLst>
          </p:cNvPr>
          <p:cNvSpPr/>
          <p:nvPr/>
        </p:nvSpPr>
        <p:spPr>
          <a:xfrm rot="10594820" flipV="1">
            <a:off x="3366562" y="2080227"/>
            <a:ext cx="4383214" cy="2040040"/>
          </a:xfrm>
          <a:prstGeom prst="arc">
            <a:avLst>
              <a:gd name="adj1" fmla="val 7111381"/>
              <a:gd name="adj2" fmla="val 1906632"/>
            </a:avLst>
          </a:prstGeom>
          <a:ln w="7620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85170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8FE6446B-CF03-0F40-8A2A-5820BC399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Ważność słów w komunikowaniu się osób</a:t>
            </a:r>
          </a:p>
        </p:txBody>
      </p:sp>
      <p:sp>
        <p:nvSpPr>
          <p:cNvPr id="6" name="Owal 5">
            <a:extLst>
              <a:ext uri="{FF2B5EF4-FFF2-40B4-BE49-F238E27FC236}">
                <a16:creationId xmlns:a16="http://schemas.microsoft.com/office/drawing/2014/main" id="{9AFD31C0-06AC-E64E-A99C-196460BB4E29}"/>
              </a:ext>
            </a:extLst>
          </p:cNvPr>
          <p:cNvSpPr/>
          <p:nvPr/>
        </p:nvSpPr>
        <p:spPr>
          <a:xfrm>
            <a:off x="6656809" y="2352935"/>
            <a:ext cx="3301804" cy="330180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sz="4400" b="1" dirty="0">
                <a:solidFill>
                  <a:schemeClr val="accent4">
                    <a:lumMod val="50000"/>
                  </a:schemeClr>
                </a:solidFill>
              </a:rPr>
              <a:t>Osoba 2</a:t>
            </a:r>
            <a:endParaRPr lang="pl-PL" sz="4400" b="1" baseline="-25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Owal 6">
            <a:extLst>
              <a:ext uri="{FF2B5EF4-FFF2-40B4-BE49-F238E27FC236}">
                <a16:creationId xmlns:a16="http://schemas.microsoft.com/office/drawing/2014/main" id="{6E840E31-1880-D041-90DD-723B9527625C}"/>
              </a:ext>
            </a:extLst>
          </p:cNvPr>
          <p:cNvSpPr/>
          <p:nvPr/>
        </p:nvSpPr>
        <p:spPr>
          <a:xfrm>
            <a:off x="1491237" y="2352935"/>
            <a:ext cx="3301804" cy="330180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sz="4400" b="1" dirty="0">
                <a:solidFill>
                  <a:schemeClr val="accent4">
                    <a:lumMod val="50000"/>
                  </a:schemeClr>
                </a:solidFill>
              </a:rPr>
              <a:t>Osoba 1</a:t>
            </a:r>
            <a:endParaRPr lang="pl-PL" sz="4400" b="1" baseline="-25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4" name="Łuk 13">
            <a:extLst>
              <a:ext uri="{FF2B5EF4-FFF2-40B4-BE49-F238E27FC236}">
                <a16:creationId xmlns:a16="http://schemas.microsoft.com/office/drawing/2014/main" id="{CC6BDB41-668B-5C4A-A18F-DD905563B699}"/>
              </a:ext>
            </a:extLst>
          </p:cNvPr>
          <p:cNvSpPr/>
          <p:nvPr/>
        </p:nvSpPr>
        <p:spPr>
          <a:xfrm rot="10594820" flipV="1">
            <a:off x="3696383" y="3317969"/>
            <a:ext cx="4383214" cy="1869050"/>
          </a:xfrm>
          <a:prstGeom prst="arc">
            <a:avLst>
              <a:gd name="adj1" fmla="val 12803148"/>
              <a:gd name="adj2" fmla="val 20231093"/>
            </a:avLst>
          </a:prstGeom>
          <a:ln w="7620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Łuk 14">
            <a:extLst>
              <a:ext uri="{FF2B5EF4-FFF2-40B4-BE49-F238E27FC236}">
                <a16:creationId xmlns:a16="http://schemas.microsoft.com/office/drawing/2014/main" id="{4724D505-5315-6B41-B16C-294E6EF62816}"/>
              </a:ext>
            </a:extLst>
          </p:cNvPr>
          <p:cNvSpPr/>
          <p:nvPr/>
        </p:nvSpPr>
        <p:spPr>
          <a:xfrm rot="11005180">
            <a:off x="3565120" y="2508213"/>
            <a:ext cx="4383214" cy="1437104"/>
          </a:xfrm>
          <a:prstGeom prst="arc">
            <a:avLst>
              <a:gd name="adj1" fmla="val 367591"/>
              <a:gd name="adj2" fmla="val 10446941"/>
            </a:avLst>
          </a:prstGeom>
          <a:ln w="7620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07882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EB7905B-0FF2-5647-A055-FCDD36F4C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Ćwiczenie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9A3754F3-691D-904F-9390-CFB36D6F9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338851" cy="435133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Przypomnij sobie przyjemny moment z ostatnich 48 godzin.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Opisz go jednym zdaniem. Zapisz, zapamiętaj.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Opis go innym zdaniem, zdaniem które nie zawiera słów użytych już w zdaniu pierwszym.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I tak jeszcze raz, i jeszcze raz.</a:t>
            </a:r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4CEB5815-836A-C04B-A65A-6CE2C4D19F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31287" y="2441155"/>
            <a:ext cx="2236424" cy="223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7869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F72D9F2-9D53-9D42-9CB8-4E8BCE8FA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Font typeface="+mj-lt"/>
              <a:buNone/>
            </a:pPr>
            <a:r>
              <a:rPr lang="pl-PL" dirty="0"/>
              <a:t>#2.</a:t>
            </a:r>
            <a:r>
              <a:rPr lang="pl-PL" baseline="0" dirty="0"/>
              <a:t> </a:t>
            </a:r>
            <a:r>
              <a:rPr lang="pl-PL" dirty="0"/>
              <a:t>Ważność znaczenia słów</a:t>
            </a:r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74EAE955-1E85-7743-9F82-7B02291DAC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36187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28C3E75B-9EE9-E342-BAAC-BE817CE509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i="1" dirty="0"/>
              <a:t>Nie rozmawiaj z kimś,</a:t>
            </a:r>
            <a:br>
              <a:rPr lang="pl-PL" i="1" dirty="0"/>
            </a:br>
            <a:r>
              <a:rPr lang="pl-PL" i="1" dirty="0"/>
              <a:t>kto nie zna znaczenia słów.</a:t>
            </a:r>
          </a:p>
          <a:p>
            <a:pPr algn="r"/>
            <a:r>
              <a:rPr lang="pl-PL" sz="4400" b="0" i="1" dirty="0"/>
              <a:t>(chińskie przysłowie)</a:t>
            </a:r>
          </a:p>
        </p:txBody>
      </p:sp>
    </p:spTree>
    <p:extLst>
      <p:ext uri="{BB962C8B-B14F-4D97-AF65-F5344CB8AC3E}">
        <p14:creationId xmlns:p14="http://schemas.microsoft.com/office/powerpoint/2010/main" val="27900216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1C5A9267-8E3C-894F-98C6-6FDA97381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Przykład gry znaczeniem słów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CC655493-7D46-134D-AAC9-C779A3A9C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1254" y="1690688"/>
            <a:ext cx="8297008" cy="2394683"/>
          </a:xfrm>
        </p:spPr>
        <p:txBody>
          <a:bodyPr>
            <a:normAutofit/>
          </a:bodyPr>
          <a:lstStyle/>
          <a:p>
            <a:r>
              <a:rPr lang="pl-PL" i="1" dirty="0"/>
              <a:t>(…) Wielu myśli i czuje inaczej, szukając Boga lub spotykając Go w różny sposób. W tym tłumie, w szeregu różnych religii, jedno jest absolutnie pewne dla wszystkich: jesteśmy dziećmi Boga. (…)</a:t>
            </a:r>
          </a:p>
          <a:p>
            <a:pPr algn="r"/>
            <a:r>
              <a:rPr lang="pl-PL" sz="2000" i="1" dirty="0"/>
              <a:t>(Papież Franciszek, styczeń 2019)</a:t>
            </a:r>
            <a:endParaRPr lang="pl-PL" i="1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F8F8C746-A220-5845-97BB-9604E7393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445" y="1690688"/>
            <a:ext cx="2397044" cy="179778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8E7188AE-F7AB-A143-9B05-CB2D90BE3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254" y="3803714"/>
            <a:ext cx="5357446" cy="292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3171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A9A3D650-71B2-AB4A-B114-742C3919F0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050" r="25660" b="34571"/>
          <a:stretch/>
        </p:blipFill>
        <p:spPr>
          <a:xfrm>
            <a:off x="9060872" y="365125"/>
            <a:ext cx="2672091" cy="4029347"/>
          </a:xfrm>
          <a:prstGeom prst="rect">
            <a:avLst/>
          </a:prstGeom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id="{E9D72EE5-2C9C-7248-B50A-546FB1C36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Warsztaty w kwietniu i maju ’2020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827FDCCF-991A-AD4E-B256-A886C8070E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060" y="1458963"/>
            <a:ext cx="6570662" cy="4050087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A7A9D6A2-C6B3-1844-89E1-2347835A09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87311">
            <a:off x="252364" y="4501116"/>
            <a:ext cx="3814527" cy="1847963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9FF6465F-1563-6442-B313-1AF3E41975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160"/>
          <a:stretch/>
        </p:blipFill>
        <p:spPr>
          <a:xfrm rot="1293213">
            <a:off x="6482753" y="1703334"/>
            <a:ext cx="2929710" cy="4575042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FB112331-C854-B542-AE4F-F6A469AF57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17260">
            <a:off x="7934925" y="3064042"/>
            <a:ext cx="3161888" cy="334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601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1F93ED0-4EF8-D64D-8A5A-F7F4EA1E2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Światopogląd ucznia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DFD9350-40C5-4143-833B-16CFE565A5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Proponuję cztery spotkania, na cztery tematy: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O słowach (filozofia)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O Bogu (teologia)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O człowieku (antropologia)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O grupach (socjologia)</a:t>
            </a:r>
          </a:p>
        </p:txBody>
      </p:sp>
    </p:spTree>
    <p:extLst>
      <p:ext uri="{BB962C8B-B14F-4D97-AF65-F5344CB8AC3E}">
        <p14:creationId xmlns:p14="http://schemas.microsoft.com/office/powerpoint/2010/main" val="30255372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CDAB309A-560B-5146-AA01-722E50B5DF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050" r="25660" b="34571"/>
          <a:stretch/>
        </p:blipFill>
        <p:spPr>
          <a:xfrm>
            <a:off x="9060872" y="365125"/>
            <a:ext cx="2672091" cy="4029347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1828361B-CAB5-9E48-9C07-A3848D6409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060" y="1458963"/>
            <a:ext cx="6570662" cy="4050087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6" name="Tytuł 5">
            <a:extLst>
              <a:ext uri="{FF2B5EF4-FFF2-40B4-BE49-F238E27FC236}">
                <a16:creationId xmlns:a16="http://schemas.microsoft.com/office/drawing/2014/main" id="{BE24B465-0979-5C4E-B4FF-8AE05C88B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Zasady naszej pracy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137B7A5-FADC-4F4F-A650-3B0CD19F2788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435241">
            <a:off x="3891889" y="2142902"/>
            <a:ext cx="7904018" cy="4109601"/>
          </a:xfrm>
          <a:solidFill>
            <a:schemeClr val="bg1">
              <a:lumMod val="75000"/>
            </a:schemeClr>
          </a:solidFill>
        </p:spPr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pl-PL" dirty="0"/>
              <a:t>Myślimy, nie śpimy, robimy burzę mózgów.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Notujemy! Notujemy w notatnikach, zeszytach, plikach DOC lub TXT.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Metodologia pracy:</a:t>
            </a:r>
          </a:p>
          <a:p>
            <a:pPr lvl="1"/>
            <a:r>
              <a:rPr lang="pl-PL" dirty="0"/>
              <a:t>Szukamy związków frazeologicznych, z nich wnioskujemy dzisiejsze znaczenia.</a:t>
            </a:r>
          </a:p>
          <a:p>
            <a:pPr lvl="1"/>
            <a:r>
              <a:rPr lang="pl-PL" dirty="0"/>
              <a:t>Dyskutujemy</a:t>
            </a:r>
          </a:p>
          <a:p>
            <a:pPr lvl="1"/>
            <a:r>
              <a:rPr lang="pl-PL" dirty="0"/>
              <a:t>Proponujemy określenie (definicje)</a:t>
            </a:r>
          </a:p>
          <a:p>
            <a:pPr lvl="1"/>
            <a:r>
              <a:rPr lang="pl-PL" dirty="0"/>
              <a:t>Sprawdzamy spójność z innymi słowami, z tymi które już określiliśmy.</a:t>
            </a:r>
          </a:p>
          <a:p>
            <a:pPr lvl="1"/>
            <a:r>
              <a:rPr lang="pl-PL" dirty="0"/>
              <a:t>Komu nie pasuje – robi protokół rozbieżności</a:t>
            </a:r>
          </a:p>
          <a:p>
            <a:pPr lvl="1"/>
            <a:r>
              <a:rPr lang="pl-PL" dirty="0"/>
              <a:t>Sprawdzamy czy polskie słowo ma odpowiednik grecki, ew. łaciński lub hebrajski. Szukamy go w Biblii i patrzymy czy się zgadza.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Nie wolno zaglądać na W34 Zabawa w Słowa (albo lepiej, tylko Wojtkowi wolno).</a:t>
            </a:r>
          </a:p>
        </p:txBody>
      </p:sp>
    </p:spTree>
    <p:extLst>
      <p:ext uri="{BB962C8B-B14F-4D97-AF65-F5344CB8AC3E}">
        <p14:creationId xmlns:p14="http://schemas.microsoft.com/office/powerpoint/2010/main" val="30285429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7DDD316-3287-5A45-A8B9-76EB89DDF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Font typeface="+mj-lt"/>
              <a:buNone/>
            </a:pPr>
            <a:r>
              <a:rPr lang="pl-PL" dirty="0"/>
              <a:t>#3. Ważne słowa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EF29455-5463-0442-AF96-843B59EC24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45544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760588-A036-3E4C-9B9C-462A51DD9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5857"/>
            <a:ext cx="10515600" cy="1325563"/>
          </a:xfrm>
        </p:spPr>
        <p:txBody>
          <a:bodyPr/>
          <a:lstStyle/>
          <a:p>
            <a:r>
              <a:rPr lang="pl-PL" dirty="0"/>
              <a:t>Ważne słowa z podziałem na kategorie</a:t>
            </a:r>
            <a:br>
              <a:rPr lang="pl-PL" dirty="0"/>
            </a:br>
            <a:r>
              <a:rPr lang="pl-PL" dirty="0"/>
              <a:t>(wybór Wojtka)</a:t>
            </a: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64AC33C1-0BC0-E04A-8AE1-859AC79E5F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1095888"/>
              </p:ext>
            </p:extLst>
          </p:nvPr>
        </p:nvGraphicFramePr>
        <p:xfrm>
          <a:off x="198783" y="1624425"/>
          <a:ext cx="11767929" cy="4930429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2353326">
                  <a:extLst>
                    <a:ext uri="{9D8B030D-6E8A-4147-A177-3AD203B41FA5}">
                      <a16:colId xmlns:a16="http://schemas.microsoft.com/office/drawing/2014/main" val="712441039"/>
                    </a:ext>
                  </a:extLst>
                </a:gridCol>
                <a:gridCol w="2353326">
                  <a:extLst>
                    <a:ext uri="{9D8B030D-6E8A-4147-A177-3AD203B41FA5}">
                      <a16:colId xmlns:a16="http://schemas.microsoft.com/office/drawing/2014/main" val="865324208"/>
                    </a:ext>
                  </a:extLst>
                </a:gridCol>
                <a:gridCol w="2353326">
                  <a:extLst>
                    <a:ext uri="{9D8B030D-6E8A-4147-A177-3AD203B41FA5}">
                      <a16:colId xmlns:a16="http://schemas.microsoft.com/office/drawing/2014/main" val="2662178899"/>
                    </a:ext>
                  </a:extLst>
                </a:gridCol>
                <a:gridCol w="2353326">
                  <a:extLst>
                    <a:ext uri="{9D8B030D-6E8A-4147-A177-3AD203B41FA5}">
                      <a16:colId xmlns:a16="http://schemas.microsoft.com/office/drawing/2014/main" val="1726124498"/>
                    </a:ext>
                  </a:extLst>
                </a:gridCol>
                <a:gridCol w="2354625">
                  <a:extLst>
                    <a:ext uri="{9D8B030D-6E8A-4147-A177-3AD203B41FA5}">
                      <a16:colId xmlns:a16="http://schemas.microsoft.com/office/drawing/2014/main" val="3425500124"/>
                    </a:ext>
                  </a:extLst>
                </a:gridCol>
              </a:tblGrid>
              <a:tr h="3422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Rzeczywistość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Osoba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>
                          <a:effectLst/>
                        </a:rPr>
                        <a:t>Atrybuty</a:t>
                      </a: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>
                          <a:effectLst/>
                        </a:rPr>
                        <a:t>Relacje</a:t>
                      </a: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Systemy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472725857"/>
                  </a:ext>
                </a:extLst>
              </a:tr>
              <a:tr h="3422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1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2628229701"/>
                  </a:ext>
                </a:extLst>
              </a:tr>
              <a:tr h="3422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/>
                        </a:rPr>
                        <a:t>Prawda</a:t>
                      </a:r>
                      <a:endParaRPr lang="pl-PL" sz="2000" b="1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/>
                        </a:rPr>
                        <a:t>Bóg</a:t>
                      </a:r>
                      <a:endParaRPr lang="pl-PL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/>
                        </a:rPr>
                        <a:t>Wolność</a:t>
                      </a:r>
                      <a:r>
                        <a:rPr lang="pl-PL" sz="2000" dirty="0">
                          <a:effectLst/>
                        </a:rPr>
                        <a:t> 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>
                          <a:effectLst/>
                        </a:rPr>
                        <a:t>Samotność</a:t>
                      </a: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>
                          <a:effectLst/>
                        </a:rPr>
                        <a:t>Światopogląd</a:t>
                      </a: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1837711171"/>
                  </a:ext>
                </a:extLst>
              </a:tr>
              <a:tr h="4041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/>
                        </a:rPr>
                        <a:t>Rzeczywistość</a:t>
                      </a:r>
                      <a:r>
                        <a:rPr lang="pl-PL" sz="2000" b="0" dirty="0">
                          <a:effectLst/>
                        </a:rPr>
                        <a:t> </a:t>
                      </a:r>
                      <a:endParaRPr lang="pl-PL" sz="2000" b="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Osoba 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/>
                        </a:rPr>
                        <a:t>Wola</a:t>
                      </a:r>
                      <a:endParaRPr lang="pl-PL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>
                          <a:effectLst/>
                        </a:rPr>
                        <a:t>Społeczność + relacja</a:t>
                      </a: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/>
                        </a:rPr>
                        <a:t>Teizm</a:t>
                      </a:r>
                      <a:endParaRPr lang="pl-PL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312978887"/>
                  </a:ext>
                </a:extLst>
              </a:tr>
              <a:tr h="3422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/>
                        </a:rPr>
                        <a:t>Stworzenie</a:t>
                      </a:r>
                      <a:r>
                        <a:rPr lang="pl-PL" sz="2000" b="0" dirty="0">
                          <a:effectLst/>
                        </a:rPr>
                        <a:t> </a:t>
                      </a:r>
                      <a:endParaRPr lang="pl-PL" sz="2000" b="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>
                          <a:effectLst/>
                        </a:rPr>
                        <a:t>Człowiek</a:t>
                      </a: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/>
                        </a:rPr>
                        <a:t>Moc</a:t>
                      </a:r>
                      <a:r>
                        <a:rPr lang="pl-PL" sz="2000" dirty="0">
                          <a:effectLst/>
                        </a:rPr>
                        <a:t> 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/>
                        </a:rPr>
                        <a:t>Państwo</a:t>
                      </a:r>
                      <a:endParaRPr lang="pl-PL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/>
                        </a:rPr>
                        <a:t>Ateizm</a:t>
                      </a:r>
                      <a:endParaRPr lang="pl-PL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3277181390"/>
                  </a:ext>
                </a:extLst>
              </a:tr>
              <a:tr h="3649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b="0" dirty="0">
                          <a:effectLst/>
                        </a:rPr>
                        <a:t>Byt</a:t>
                      </a:r>
                      <a:endParaRPr lang="pl-PL" sz="2000" b="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Duch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/>
                        </a:rPr>
                        <a:t>Odpowiedzialność</a:t>
                      </a:r>
                      <a:r>
                        <a:rPr lang="pl-PL" sz="2000" dirty="0">
                          <a:effectLst/>
                        </a:rPr>
                        <a:t> 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/>
                        </a:rPr>
                        <a:t>Miłość</a:t>
                      </a:r>
                      <a:endParaRPr lang="pl-PL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Materializm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468898365"/>
                  </a:ext>
                </a:extLst>
              </a:tr>
              <a:tr h="2925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/>
                        </a:rPr>
                        <a:t>Dobro</a:t>
                      </a:r>
                      <a:endParaRPr lang="pl-PL" sz="2000" b="1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Władza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Nienawiść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Naturalizm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2545315508"/>
                  </a:ext>
                </a:extLst>
              </a:tr>
              <a:tr h="3422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/>
                        </a:rPr>
                        <a:t>Zło</a:t>
                      </a:r>
                      <a:endParaRPr lang="pl-PL" sz="2000" b="1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Sprawiedliwość 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Niewola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Racjonalizm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3218731774"/>
                  </a:ext>
                </a:extLst>
              </a:tr>
              <a:tr h="3422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/>
                        </a:rPr>
                        <a:t>Wiedza</a:t>
                      </a:r>
                      <a:r>
                        <a:rPr lang="pl-PL" sz="2000" b="0" dirty="0">
                          <a:effectLst/>
                        </a:rPr>
                        <a:t> </a:t>
                      </a:r>
                      <a:endParaRPr lang="pl-PL" sz="2000" b="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 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Miłosierdzie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/>
                        </a:rPr>
                        <a:t>Wojna</a:t>
                      </a:r>
                      <a:endParaRPr lang="pl-PL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/>
                        </a:rPr>
                        <a:t>Panteizm</a:t>
                      </a:r>
                      <a:endParaRPr lang="pl-PL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2810638292"/>
                  </a:ext>
                </a:extLst>
              </a:tr>
              <a:tr h="3422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/>
                        </a:rPr>
                        <a:t>Wiara</a:t>
                      </a:r>
                      <a:r>
                        <a:rPr lang="pl-PL" sz="2000" b="0" dirty="0">
                          <a:effectLst/>
                        </a:rPr>
                        <a:t> </a:t>
                      </a:r>
                      <a:endParaRPr lang="pl-PL" sz="2000" b="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 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 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/>
                        </a:rPr>
                        <a:t>Gwałt</a:t>
                      </a:r>
                      <a:endParaRPr lang="pl-PL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>
                          <a:effectLst/>
                        </a:rPr>
                        <a:t>Bezbożność</a:t>
                      </a: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3837828015"/>
                  </a:ext>
                </a:extLst>
              </a:tr>
              <a:tr h="3422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/>
                        </a:rPr>
                        <a:t>Głupota</a:t>
                      </a:r>
                      <a:endParaRPr lang="pl-PL" sz="2000" b="1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 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 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>
                          <a:effectLst/>
                        </a:rPr>
                        <a:t> </a:t>
                      </a: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>
                          <a:effectLst/>
                        </a:rPr>
                        <a:t>Pragmatyzm</a:t>
                      </a: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3838282979"/>
                  </a:ext>
                </a:extLst>
              </a:tr>
              <a:tr h="1497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/>
                        </a:rPr>
                        <a:t>Prawo</a:t>
                      </a:r>
                      <a:endParaRPr lang="pl-PL" sz="2000" b="1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 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 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>
                          <a:effectLst/>
                        </a:rPr>
                        <a:t> </a:t>
                      </a: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>
                          <a:effectLst/>
                        </a:rPr>
                        <a:t>Hedonizm</a:t>
                      </a: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3078856403"/>
                  </a:ext>
                </a:extLst>
              </a:tr>
              <a:tr h="3422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b="0" dirty="0">
                          <a:effectLst/>
                        </a:rPr>
                        <a:t>Grzech</a:t>
                      </a:r>
                      <a:endParaRPr lang="pl-PL" sz="2000" b="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 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 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>
                          <a:effectLst/>
                        </a:rPr>
                        <a:t> </a:t>
                      </a: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Deizm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2990845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32880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760588-A036-3E4C-9B9C-462A51DD9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5857"/>
            <a:ext cx="10515600" cy="1325563"/>
          </a:xfrm>
        </p:spPr>
        <p:txBody>
          <a:bodyPr/>
          <a:lstStyle/>
          <a:p>
            <a:r>
              <a:rPr lang="pl-PL" dirty="0"/>
              <a:t>Słowa dotyczące rzeczywistości</a:t>
            </a: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64AC33C1-0BC0-E04A-8AE1-859AC79E5F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9576025"/>
              </p:ext>
            </p:extLst>
          </p:nvPr>
        </p:nvGraphicFramePr>
        <p:xfrm>
          <a:off x="198783" y="1624425"/>
          <a:ext cx="11767929" cy="4930429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2353326">
                  <a:extLst>
                    <a:ext uri="{9D8B030D-6E8A-4147-A177-3AD203B41FA5}">
                      <a16:colId xmlns:a16="http://schemas.microsoft.com/office/drawing/2014/main" val="712441039"/>
                    </a:ext>
                  </a:extLst>
                </a:gridCol>
                <a:gridCol w="2353326">
                  <a:extLst>
                    <a:ext uri="{9D8B030D-6E8A-4147-A177-3AD203B41FA5}">
                      <a16:colId xmlns:a16="http://schemas.microsoft.com/office/drawing/2014/main" val="865324208"/>
                    </a:ext>
                  </a:extLst>
                </a:gridCol>
                <a:gridCol w="2353326">
                  <a:extLst>
                    <a:ext uri="{9D8B030D-6E8A-4147-A177-3AD203B41FA5}">
                      <a16:colId xmlns:a16="http://schemas.microsoft.com/office/drawing/2014/main" val="2662178899"/>
                    </a:ext>
                  </a:extLst>
                </a:gridCol>
                <a:gridCol w="2353326">
                  <a:extLst>
                    <a:ext uri="{9D8B030D-6E8A-4147-A177-3AD203B41FA5}">
                      <a16:colId xmlns:a16="http://schemas.microsoft.com/office/drawing/2014/main" val="1726124498"/>
                    </a:ext>
                  </a:extLst>
                </a:gridCol>
                <a:gridCol w="2354625">
                  <a:extLst>
                    <a:ext uri="{9D8B030D-6E8A-4147-A177-3AD203B41FA5}">
                      <a16:colId xmlns:a16="http://schemas.microsoft.com/office/drawing/2014/main" val="3425500124"/>
                    </a:ext>
                  </a:extLst>
                </a:gridCol>
              </a:tblGrid>
              <a:tr h="3422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Rzeczywistość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Osoba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>
                          <a:effectLst/>
                        </a:rPr>
                        <a:t>Atrybuty</a:t>
                      </a: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>
                          <a:effectLst/>
                        </a:rPr>
                        <a:t>Relacje</a:t>
                      </a: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Systemy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472725857"/>
                  </a:ext>
                </a:extLst>
              </a:tr>
              <a:tr h="3422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1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2628229701"/>
                  </a:ext>
                </a:extLst>
              </a:tr>
              <a:tr h="3422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/>
                        </a:rPr>
                        <a:t>Prawda</a:t>
                      </a:r>
                      <a:endParaRPr lang="pl-PL" sz="2000" b="1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1837711171"/>
                  </a:ext>
                </a:extLst>
              </a:tr>
              <a:tr h="4041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/>
                        </a:rPr>
                        <a:t>Rzeczywistość</a:t>
                      </a:r>
                      <a:r>
                        <a:rPr lang="pl-PL" sz="2000" b="0" dirty="0">
                          <a:effectLst/>
                        </a:rPr>
                        <a:t> </a:t>
                      </a:r>
                      <a:endParaRPr lang="pl-PL" sz="2000" b="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312978887"/>
                  </a:ext>
                </a:extLst>
              </a:tr>
              <a:tr h="3422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/>
                        </a:rPr>
                        <a:t>Stworzenie</a:t>
                      </a:r>
                      <a:r>
                        <a:rPr lang="pl-PL" sz="2000" b="0" dirty="0">
                          <a:effectLst/>
                        </a:rPr>
                        <a:t> </a:t>
                      </a:r>
                      <a:endParaRPr lang="pl-PL" sz="2000" b="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3277181390"/>
                  </a:ext>
                </a:extLst>
              </a:tr>
              <a:tr h="3649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/>
                        </a:rPr>
                        <a:t>Byt</a:t>
                      </a:r>
                      <a:endParaRPr lang="pl-PL" sz="2000" b="1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468898365"/>
                  </a:ext>
                </a:extLst>
              </a:tr>
              <a:tr h="2925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/>
                        </a:rPr>
                        <a:t>Dobro</a:t>
                      </a:r>
                      <a:endParaRPr lang="pl-PL" sz="2000" b="1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2545315508"/>
                  </a:ext>
                </a:extLst>
              </a:tr>
              <a:tr h="3422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/>
                        </a:rPr>
                        <a:t>Zło</a:t>
                      </a:r>
                      <a:endParaRPr lang="pl-PL" sz="2000" b="1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3218731774"/>
                  </a:ext>
                </a:extLst>
              </a:tr>
              <a:tr h="3422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/>
                        </a:rPr>
                        <a:t>Wiedza</a:t>
                      </a:r>
                      <a:r>
                        <a:rPr lang="pl-PL" sz="2000" b="0" dirty="0">
                          <a:effectLst/>
                        </a:rPr>
                        <a:t> </a:t>
                      </a:r>
                      <a:endParaRPr lang="pl-PL" sz="2000" b="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2810638292"/>
                  </a:ext>
                </a:extLst>
              </a:tr>
              <a:tr h="3422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/>
                        </a:rPr>
                        <a:t>Wiara</a:t>
                      </a:r>
                      <a:r>
                        <a:rPr lang="pl-PL" sz="2000" b="0" dirty="0">
                          <a:effectLst/>
                        </a:rPr>
                        <a:t> </a:t>
                      </a:r>
                      <a:endParaRPr lang="pl-PL" sz="2000" b="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3837828015"/>
                  </a:ext>
                </a:extLst>
              </a:tr>
              <a:tr h="3422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b="0" dirty="0">
                          <a:effectLst/>
                        </a:rPr>
                        <a:t>Głupota</a:t>
                      </a:r>
                      <a:endParaRPr lang="pl-PL" sz="2000" b="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3838282979"/>
                  </a:ext>
                </a:extLst>
              </a:tr>
              <a:tr h="1497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/>
                        </a:rPr>
                        <a:t>Prawo</a:t>
                      </a:r>
                      <a:endParaRPr lang="pl-PL" sz="2000" b="1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3078856403"/>
                  </a:ext>
                </a:extLst>
              </a:tr>
              <a:tr h="3422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b="0" dirty="0">
                          <a:effectLst/>
                        </a:rPr>
                        <a:t>Grzech</a:t>
                      </a:r>
                      <a:endParaRPr lang="pl-PL" sz="2000" b="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2990845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77667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48E8E5F-CCF8-5846-85D0-DEB0D0191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pl-PL" b="1" dirty="0"/>
              <a:t>Prawda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B91D34C-9305-6646-8FC2-0EC6A160438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pl-PL" b="1" dirty="0"/>
              <a:t>Prawda</a:t>
            </a:r>
            <a:r>
              <a:rPr lang="pl-PL" dirty="0"/>
              <a:t> to opis rzeczywistości.</a:t>
            </a:r>
            <a:endParaRPr lang="pl-PL" b="1" dirty="0"/>
          </a:p>
          <a:p>
            <a:pPr marL="514350" indent="-514350">
              <a:buAutoNum type="arabicPeriod"/>
            </a:pPr>
            <a:r>
              <a:rPr lang="pl-PL" b="1" dirty="0"/>
              <a:t>Prawda</a:t>
            </a:r>
            <a:r>
              <a:rPr lang="pl-PL" dirty="0"/>
              <a:t> to wynik operacji porównania jakiegoś opisu z rzeczywistością.</a:t>
            </a:r>
          </a:p>
        </p:txBody>
      </p:sp>
      <p:sp>
        <p:nvSpPr>
          <p:cNvPr id="3" name="Strzałka w prawo 2">
            <a:extLst>
              <a:ext uri="{FF2B5EF4-FFF2-40B4-BE49-F238E27FC236}">
                <a16:creationId xmlns:a16="http://schemas.microsoft.com/office/drawing/2014/main" id="{9B804205-0530-054F-A0F3-645B1AF1D907}"/>
              </a:ext>
            </a:extLst>
          </p:cNvPr>
          <p:cNvSpPr/>
          <p:nvPr/>
        </p:nvSpPr>
        <p:spPr>
          <a:xfrm>
            <a:off x="8639503" y="5297214"/>
            <a:ext cx="2506717" cy="1308538"/>
          </a:xfrm>
          <a:prstGeom prst="rightArrow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rgbClr val="FF0000"/>
                </a:solidFill>
              </a:rPr>
              <a:t>O tym będzie więcej</a:t>
            </a:r>
          </a:p>
        </p:txBody>
      </p:sp>
    </p:spTree>
    <p:extLst>
      <p:ext uri="{BB962C8B-B14F-4D97-AF65-F5344CB8AC3E}">
        <p14:creationId xmlns:p14="http://schemas.microsoft.com/office/powerpoint/2010/main" val="5267957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F6B315C-97DB-1841-B457-B60F13C92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pl-PL" dirty="0"/>
              <a:t>Rzeczywistość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E4611FC3-7EBB-B54E-8315-5C89EF88B9F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pl-PL" b="1" dirty="0"/>
              <a:t>Rzeczywistość</a:t>
            </a:r>
            <a:r>
              <a:rPr lang="pl-PL" dirty="0"/>
              <a:t> to wszystko wszędzie i zawsze.</a:t>
            </a:r>
          </a:p>
          <a:p>
            <a:pPr marL="514350" indent="-514350">
              <a:buFont typeface="+mj-lt"/>
              <a:buAutoNum type="arabicPeriod"/>
            </a:pPr>
            <a:r>
              <a:rPr lang="pl-PL" b="1" dirty="0"/>
              <a:t>Rzeczywistość</a:t>
            </a:r>
            <a:r>
              <a:rPr lang="pl-PL" dirty="0"/>
              <a:t> to wszystko co istnieje.</a:t>
            </a:r>
          </a:p>
        </p:txBody>
      </p:sp>
    </p:spTree>
    <p:extLst>
      <p:ext uri="{BB962C8B-B14F-4D97-AF65-F5344CB8AC3E}">
        <p14:creationId xmlns:p14="http://schemas.microsoft.com/office/powerpoint/2010/main" val="32273878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9F66611-DABF-F74B-8D1D-DD5137041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pl-PL" b="1" dirty="0"/>
              <a:t>Stworzenie</a:t>
            </a:r>
            <a:endParaRPr lang="pl-PL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149D1496-F7FF-C34F-B173-CA2E092E6D5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b="1" dirty="0"/>
              <a:t>Stworzenie</a:t>
            </a:r>
            <a:r>
              <a:rPr lang="pl-PL" dirty="0"/>
              <a:t> to ta część rzeczywistości, która jako stworzona przez Boga jest od Niego różna.</a:t>
            </a:r>
          </a:p>
        </p:txBody>
      </p:sp>
    </p:spTree>
    <p:extLst>
      <p:ext uri="{BB962C8B-B14F-4D97-AF65-F5344CB8AC3E}">
        <p14:creationId xmlns:p14="http://schemas.microsoft.com/office/powerpoint/2010/main" val="8345810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F91DC07-CEA1-3841-ADC6-DD6BEDBB1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dirty="0"/>
              <a:t>Byt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AA4BA98-9D45-C64F-9512-078974278F9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l-PL" b="1" dirty="0">
                <a:sym typeface="Wingdings" pitchFamily="2" charset="2"/>
              </a:rPr>
              <a:t>Byt</a:t>
            </a:r>
            <a:r>
              <a:rPr lang="pl-PL" dirty="0">
                <a:sym typeface="Wingdings" pitchFamily="2" charset="2"/>
              </a:rPr>
              <a:t> to coś.</a:t>
            </a:r>
            <a:endParaRPr lang="pl-PL" dirty="0"/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EAE6128A-7768-2947-97E3-00ABE6F5814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pl-PL" b="1" dirty="0"/>
              <a:t>Ciekawostka:</a:t>
            </a:r>
          </a:p>
          <a:p>
            <a:pPr marL="0" indent="0">
              <a:buNone/>
            </a:pPr>
            <a:r>
              <a:rPr lang="pl-PL" b="1" dirty="0"/>
              <a:t>Kol 1:15-16</a:t>
            </a:r>
            <a:r>
              <a:rPr lang="pl-PL" dirty="0"/>
              <a:t> BT5 - </a:t>
            </a:r>
            <a:r>
              <a:rPr lang="pl-PL" i="1" dirty="0"/>
              <a:t>Jezus jest obrazem Boga niewidzialnego - Pierworodnym wobec każdego stworzenia,</a:t>
            </a:r>
            <a:r>
              <a:rPr lang="pl-PL" b="1" i="1" baseline="30000" dirty="0"/>
              <a:t> (16) </a:t>
            </a:r>
            <a:r>
              <a:rPr lang="pl-PL" i="1" dirty="0"/>
              <a:t>bo w Nim zostało wszystko stworzone: i to, co w niebiosach, i to, co na ziemi, </a:t>
            </a:r>
            <a:r>
              <a:rPr lang="pl-PL" b="1" i="1" u="sng" dirty="0"/>
              <a:t>byty</a:t>
            </a:r>
            <a:r>
              <a:rPr lang="pl-PL" i="1" u="sng" dirty="0"/>
              <a:t> widzialne i niewidzialne</a:t>
            </a:r>
            <a:r>
              <a:rPr lang="pl-PL" i="1" dirty="0"/>
              <a:t>, czy to Trony, czy Panowania, czy Zwierzchności, czy Władze. Wszystko przez Niego i dla Niego zostało stworzone.</a:t>
            </a:r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C8A1250C-2169-5F48-A308-69AA3E3F5A89}"/>
              </a:ext>
            </a:extLst>
          </p:cNvPr>
          <p:cNvSpPr txBox="1"/>
          <p:nvPr/>
        </p:nvSpPr>
        <p:spPr>
          <a:xfrm rot="1043220">
            <a:off x="6671462" y="2423470"/>
            <a:ext cx="1730008" cy="13403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vert="horz" lIns="360000" tIns="45720" rIns="360000" bIns="45720" rtlCol="0" anchor="ctr">
            <a:noAutofit/>
          </a:bodyPr>
          <a:lstStyle>
            <a:lvl1pPr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800">
                <a:solidFill>
                  <a:schemeClr val="accent4">
                    <a:lumMod val="50000"/>
                  </a:schemeClr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4">
                    <a:lumMod val="50000"/>
                  </a:schemeClr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>
                    <a:lumMod val="50000"/>
                  </a:schemeClr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>
                    <a:lumMod val="50000"/>
                  </a:schemeClr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>
                    <a:lumMod val="50000"/>
                  </a:schemeClr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pl-PL" sz="9600" dirty="0">
                <a:sym typeface="Wingdings" pitchFamily="2" charset="2"/>
              </a:rPr>
              <a:t></a:t>
            </a:r>
            <a:endParaRPr lang="pl-PL" sz="9600" dirty="0"/>
          </a:p>
        </p:txBody>
      </p:sp>
    </p:spTree>
    <p:extLst>
      <p:ext uri="{BB962C8B-B14F-4D97-AF65-F5344CB8AC3E}">
        <p14:creationId xmlns:p14="http://schemas.microsoft.com/office/powerpoint/2010/main" val="10168370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9BA1A62-E922-174D-8197-52664B75F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pl-PL" b="1" dirty="0"/>
              <a:t>Dobro</a:t>
            </a:r>
            <a:endParaRPr lang="pl-PL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5375D66C-C51C-B748-9D22-636DD6508D3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b="1" dirty="0"/>
              <a:t>Dobro</a:t>
            </a:r>
            <a:r>
              <a:rPr lang="pl-PL" dirty="0"/>
              <a:t> to stan rzeczy w jakim Bóg chce aby się one znajdowały.</a:t>
            </a:r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50447309-5080-3840-9B97-A5F8525BF4E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l-PL" dirty="0"/>
              <a:t>To kluczowe pojęcie do </a:t>
            </a:r>
            <a:r>
              <a:rPr lang="pl-PL" u="sng" dirty="0"/>
              <a:t>wszelkich</a:t>
            </a:r>
            <a:r>
              <a:rPr lang="pl-PL" dirty="0"/>
              <a:t> rozważań moralnych.</a:t>
            </a:r>
          </a:p>
          <a:p>
            <a:r>
              <a:rPr lang="pl-PL" dirty="0"/>
              <a:t>Pojęcie to, a właściwie jego brak to wielki problem ateistów, choć starają się o tym nie mówić.</a:t>
            </a:r>
          </a:p>
        </p:txBody>
      </p:sp>
    </p:spTree>
    <p:extLst>
      <p:ext uri="{BB962C8B-B14F-4D97-AF65-F5344CB8AC3E}">
        <p14:creationId xmlns:p14="http://schemas.microsoft.com/office/powerpoint/2010/main" val="333652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5863DD90-1CF1-4153-A416-AE8EAE165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Zabawa językiem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1D2CAE70-5774-4375-874D-F11363E9D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24602"/>
          </a:xfrm>
          <a:ln>
            <a:solidFill>
              <a:schemeClr val="accent1"/>
            </a:solidFill>
          </a:ln>
        </p:spPr>
        <p:txBody>
          <a:bodyPr>
            <a:normAutofit fontScale="77500" lnSpcReduction="20000"/>
          </a:bodyPr>
          <a:lstStyle/>
          <a:p>
            <a:pPr algn="l">
              <a:lnSpc>
                <a:spcPct val="120000"/>
              </a:lnSpc>
            </a:pPr>
            <a:r>
              <a:rPr lang="pl-PL" b="0" i="1" dirty="0">
                <a:solidFill>
                  <a:schemeClr val="accent1">
                    <a:lumMod val="50000"/>
                  </a:schemeClr>
                </a:solidFill>
                <a:effectLst/>
                <a:latin typeface="inherit"/>
              </a:rPr>
              <a:t>Mężczyzna gwałci nastolatkę w ciemnej uliczce. </a:t>
            </a:r>
          </a:p>
          <a:p>
            <a:pPr algn="l">
              <a:lnSpc>
                <a:spcPct val="120000"/>
              </a:lnSpc>
            </a:pPr>
            <a:r>
              <a:rPr lang="pl-PL" b="0" i="1" dirty="0">
                <a:solidFill>
                  <a:schemeClr val="accent1">
                    <a:lumMod val="50000"/>
                  </a:schemeClr>
                </a:solidFill>
                <a:effectLst/>
                <a:latin typeface="inherit"/>
              </a:rPr>
              <a:t>Jego ciało, jego wybór. Wybór nie przymus! Nikt nie może mu narzucać swojej moralności. Nie wszyscy są wierzący! Jak będzie chciał, to i tak będzie gwałcił.</a:t>
            </a:r>
          </a:p>
          <a:p>
            <a:pPr algn="l">
              <a:lnSpc>
                <a:spcPct val="120000"/>
              </a:lnSpc>
            </a:pPr>
            <a:r>
              <a:rPr lang="pl-PL" b="0" i="1" dirty="0">
                <a:solidFill>
                  <a:schemeClr val="accent1">
                    <a:lumMod val="50000"/>
                  </a:schemeClr>
                </a:solidFill>
                <a:effectLst/>
                <a:latin typeface="inherit"/>
              </a:rPr>
              <a:t>Nie popieram gwałtu. Jestem przeciwny gwałtom. Ja bym nikogo nie zgwałcił. Chociaż nie wiem co końca, jakbym się czuł, gdybym był w sytuacji tego gwałciciela. Nie masz pojęcia przez co on przeszedł. Życie nie jest czarno- białe. Ma wiele odcieni szarości. Bóg daje człowiekowi wolny wybór i my też powinniśmy. </a:t>
            </a:r>
          </a:p>
          <a:p>
            <a:pPr algn="l">
              <a:lnSpc>
                <a:spcPct val="120000"/>
              </a:lnSpc>
            </a:pPr>
            <a:r>
              <a:rPr lang="pl-PL" b="0" i="1" dirty="0">
                <a:solidFill>
                  <a:schemeClr val="accent1">
                    <a:lumMod val="50000"/>
                  </a:schemeClr>
                </a:solidFill>
                <a:effectLst/>
                <a:latin typeface="inherit"/>
              </a:rPr>
              <a:t>Przecież prawo nie zmienia serca. Trzeba kochać tego gwałciciela, dawać mu przykład swoim życiem i głosić mu Ewangelię. I czekać aż sam zechce przestać gwałcić. Gwałcicielu- ja Ciebie nie osądzam! Jeśli poczułeś się kiedyś osądzany przez jakiś kościół, to przepraszam! Chcę Ci powiedzieć, że Bóg Cię kocha i obejmuje swoimi ramionami. Gwałt bez granic!</a:t>
            </a:r>
            <a:endParaRPr lang="pl-PL" i="1" dirty="0">
              <a:solidFill>
                <a:schemeClr val="accent1">
                  <a:lumMod val="50000"/>
                </a:schemeClr>
              </a:solidFill>
            </a:endParaRPr>
          </a:p>
          <a:p>
            <a:pPr algn="r">
              <a:lnSpc>
                <a:spcPct val="120000"/>
              </a:lnSpc>
            </a:pPr>
            <a:r>
              <a:rPr lang="pl-PL" sz="2100" i="1" dirty="0">
                <a:solidFill>
                  <a:schemeClr val="accent1">
                    <a:lumMod val="50000"/>
                  </a:schemeClr>
                </a:solidFill>
                <a:latin typeface="inherit"/>
              </a:rPr>
              <a:t>Autor: Anna Górska via Michał Prończuk, 2 listopada 2020</a:t>
            </a:r>
          </a:p>
        </p:txBody>
      </p:sp>
    </p:spTree>
    <p:extLst>
      <p:ext uri="{BB962C8B-B14F-4D97-AF65-F5344CB8AC3E}">
        <p14:creationId xmlns:p14="http://schemas.microsoft.com/office/powerpoint/2010/main" val="3227729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277F86E-3780-7D49-B781-23357B3FF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Wyzwanie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9597EFEA-DAFF-1447-A6E3-797F5EB09EB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 rot="570713">
            <a:off x="381825" y="1477776"/>
            <a:ext cx="2612296" cy="3462430"/>
          </a:xfrm>
        </p:spPr>
      </p:pic>
      <p:pic>
        <p:nvPicPr>
          <p:cNvPr id="10" name="Grafika 9">
            <a:extLst>
              <a:ext uri="{FF2B5EF4-FFF2-40B4-BE49-F238E27FC236}">
                <a16:creationId xmlns:a16="http://schemas.microsoft.com/office/drawing/2014/main" id="{8F34FBAD-E54A-754F-8978-394C083A25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26256" y="4266957"/>
            <a:ext cx="2349102" cy="2349102"/>
          </a:xfrm>
          <a:prstGeom prst="rect">
            <a:avLst/>
          </a:prstGeom>
        </p:spPr>
      </p:pic>
      <p:sp>
        <p:nvSpPr>
          <p:cNvPr id="13" name="Owal 12">
            <a:extLst>
              <a:ext uri="{FF2B5EF4-FFF2-40B4-BE49-F238E27FC236}">
                <a16:creationId xmlns:a16="http://schemas.microsoft.com/office/drawing/2014/main" id="{F2C58FF8-B96E-384A-828D-BF5B7762713D}"/>
              </a:ext>
            </a:extLst>
          </p:cNvPr>
          <p:cNvSpPr/>
          <p:nvPr/>
        </p:nvSpPr>
        <p:spPr>
          <a:xfrm>
            <a:off x="5223938" y="2446109"/>
            <a:ext cx="3132400" cy="31324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sz="11500" b="1" dirty="0">
                <a:solidFill>
                  <a:schemeClr val="accent4">
                    <a:lumMod val="50000"/>
                  </a:schemeClr>
                </a:solidFill>
              </a:rPr>
              <a:t>Ja</a:t>
            </a:r>
            <a:endParaRPr lang="pl-PL" sz="11500" b="1" baseline="-25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4" name="Łuk 13">
            <a:extLst>
              <a:ext uri="{FF2B5EF4-FFF2-40B4-BE49-F238E27FC236}">
                <a16:creationId xmlns:a16="http://schemas.microsoft.com/office/drawing/2014/main" id="{244F6880-764B-C24F-AEB3-BD8CB72F7D3E}"/>
              </a:ext>
            </a:extLst>
          </p:cNvPr>
          <p:cNvSpPr/>
          <p:nvPr/>
        </p:nvSpPr>
        <p:spPr>
          <a:xfrm rot="10118519" flipV="1">
            <a:off x="6331360" y="3077784"/>
            <a:ext cx="5209491" cy="1869050"/>
          </a:xfrm>
          <a:prstGeom prst="arc">
            <a:avLst>
              <a:gd name="adj1" fmla="val 12075567"/>
              <a:gd name="adj2" fmla="val 20231093"/>
            </a:avLst>
          </a:prstGeom>
          <a:ln w="1524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Łuk 15">
            <a:extLst>
              <a:ext uri="{FF2B5EF4-FFF2-40B4-BE49-F238E27FC236}">
                <a16:creationId xmlns:a16="http://schemas.microsoft.com/office/drawing/2014/main" id="{97F431BA-B920-F94D-83FD-6C67CA308661}"/>
              </a:ext>
            </a:extLst>
          </p:cNvPr>
          <p:cNvSpPr/>
          <p:nvPr/>
        </p:nvSpPr>
        <p:spPr>
          <a:xfrm rot="10637531">
            <a:off x="2875101" y="4031241"/>
            <a:ext cx="4697673" cy="1437104"/>
          </a:xfrm>
          <a:prstGeom prst="arc">
            <a:avLst>
              <a:gd name="adj1" fmla="val 367591"/>
              <a:gd name="adj2" fmla="val 8260671"/>
            </a:avLst>
          </a:prstGeom>
          <a:ln w="1524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7" name="Grafika 16">
            <a:extLst>
              <a:ext uri="{FF2B5EF4-FFF2-40B4-BE49-F238E27FC236}">
                <a16:creationId xmlns:a16="http://schemas.microsoft.com/office/drawing/2014/main" id="{BD940F1E-AAAE-C748-9D2A-15FA79138C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56338" y="577807"/>
            <a:ext cx="1713982" cy="1713982"/>
          </a:xfrm>
          <a:prstGeom prst="rect">
            <a:avLst/>
          </a:prstGeom>
        </p:spPr>
      </p:pic>
      <p:pic>
        <p:nvPicPr>
          <p:cNvPr id="18" name="Grafika 17">
            <a:extLst>
              <a:ext uri="{FF2B5EF4-FFF2-40B4-BE49-F238E27FC236}">
                <a16:creationId xmlns:a16="http://schemas.microsoft.com/office/drawing/2014/main" id="{FF4EE1D7-C600-3C47-A666-84451633D4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91619" y="1827689"/>
            <a:ext cx="2067835" cy="206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9816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92B436-10DC-944C-AC88-D9FAF64F1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pl-PL" dirty="0"/>
              <a:t>Zło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D9B7544F-0612-EF46-B815-96E4929DB88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b="1" dirty="0"/>
              <a:t>Zło</a:t>
            </a:r>
            <a:r>
              <a:rPr lang="pl-PL" dirty="0"/>
              <a:t> to brak (nieistnienie lub nieobecność) dobra.</a:t>
            </a:r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86748D7A-8FAA-1442-97E0-465977C70D8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2450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49E9FC9-3228-1D43-82FB-8158D5A8C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pl-PL" dirty="0"/>
              <a:t>Wiedza</a:t>
            </a:r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ACBD895C-54B4-034A-9C87-297378E7ECD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b="1" dirty="0"/>
              <a:t>Wiedza</a:t>
            </a:r>
            <a:r>
              <a:rPr lang="pl-PL" dirty="0"/>
              <a:t> to znajomość prawdy.</a:t>
            </a:r>
          </a:p>
        </p:txBody>
      </p:sp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C04597B1-4759-A64B-A2B9-01D1629D077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94280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C92BC1-FABE-5E42-AC85-EC8188ED0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pl-PL" dirty="0"/>
              <a:t>Wiara</a:t>
            </a:r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0684E1DB-778B-DA40-8DE6-BF67FDC8319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pl-PL" b="1" dirty="0"/>
              <a:t>Wiara</a:t>
            </a:r>
            <a:r>
              <a:rPr lang="pl-PL" dirty="0"/>
              <a:t> to dopełnienie wiedzy w poznaniu o to, czego wiedzieć się nie da.</a:t>
            </a:r>
          </a:p>
          <a:p>
            <a:pPr marL="514350" indent="-514350">
              <a:buFont typeface="+mj-lt"/>
              <a:buAutoNum type="arabicPeriod"/>
            </a:pPr>
            <a:r>
              <a:rPr lang="pl-PL" b="1" dirty="0"/>
              <a:t>Wiara</a:t>
            </a:r>
            <a:r>
              <a:rPr lang="pl-PL" dirty="0"/>
              <a:t> to ta część światopoglądu (poznania), które nie jest wiedzą.</a:t>
            </a:r>
          </a:p>
        </p:txBody>
      </p:sp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2B8852FE-2F6E-6A44-91A6-613F1E4748A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329901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C84B2FD-2105-3C42-9454-27C949D65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pl-PL" dirty="0"/>
              <a:t>Głupota</a:t>
            </a:r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92E880F1-4F3E-6248-BA22-02163D081F3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b="1" dirty="0"/>
              <a:t>Głupota</a:t>
            </a:r>
            <a:r>
              <a:rPr lang="pl-PL" dirty="0"/>
              <a:t> to cecha działania, myślenia, albo postawy charakteryzująca się brakiem wiedzy lub błędnym wnioskowaniem z wiedzy posiadanej.</a:t>
            </a:r>
          </a:p>
        </p:txBody>
      </p:sp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44F4619B-4AF4-0D4F-9904-DC6E28DB473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08817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218E134-88F9-414D-85A7-3FE5E449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dirty="0"/>
              <a:t>Prawo</a:t>
            </a:r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522E7E5F-7D68-7A44-848A-0C87990C90C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pl-PL" b="1" dirty="0"/>
              <a:t>Prawo</a:t>
            </a:r>
            <a:r>
              <a:rPr lang="pl-PL" dirty="0"/>
              <a:t> - ogłoszone przez władcę zasady postępowania obowiązujące na terytorium, gdzie władca włada, które to zasady podlegać będą przez tego władcę sprawiedliwej ocenie.</a:t>
            </a:r>
          </a:p>
        </p:txBody>
      </p:sp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F6360F1E-EAF5-D34B-9D90-4AC13C7E0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4950619"/>
            <a:ext cx="10515600" cy="1542256"/>
          </a:xfrm>
        </p:spPr>
        <p:txBody>
          <a:bodyPr>
            <a:normAutofit lnSpcReduction="10000"/>
          </a:bodyPr>
          <a:lstStyle/>
          <a:p>
            <a:r>
              <a:rPr lang="pl-PL" dirty="0"/>
              <a:t>Prawa logiki? Tak! </a:t>
            </a:r>
          </a:p>
          <a:p>
            <a:r>
              <a:rPr lang="pl-PL" dirty="0"/>
              <a:t>Prawa fizyki? Tak – Stworzyciel je ustalił, a człowiek je odkrywa.</a:t>
            </a:r>
          </a:p>
          <a:p>
            <a:r>
              <a:rPr lang="pl-PL" dirty="0"/>
              <a:t>Prawo Mojżeszowe? Tak! Bóg objawił je przez Mojżesza Izraelowi aby …</a:t>
            </a:r>
          </a:p>
          <a:p>
            <a:r>
              <a:rPr lang="pl-PL" dirty="0"/>
              <a:t>Kodek cywilny? Tak! Na jego podstawie możesz wpłacić zaliczkę kupując dom. A Kodeks drogowy?</a:t>
            </a:r>
          </a:p>
        </p:txBody>
      </p:sp>
    </p:spTree>
    <p:extLst>
      <p:ext uri="{BB962C8B-B14F-4D97-AF65-F5344CB8AC3E}">
        <p14:creationId xmlns:p14="http://schemas.microsoft.com/office/powerpoint/2010/main" val="407148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8A72E12-A7A5-CF47-BBB5-0097D4476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pl-PL" dirty="0"/>
              <a:t>Grzech</a:t>
            </a:r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7ADAA500-756F-BD45-AA92-BA49A7E6046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b="1" dirty="0"/>
              <a:t>Grzech</a:t>
            </a:r>
            <a:r>
              <a:rPr lang="pl-PL" dirty="0"/>
              <a:t> to postawa lub działanie sprzeczne z charakterem Stwórcy.</a:t>
            </a:r>
          </a:p>
        </p:txBody>
      </p:sp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07558336-19F4-D44F-A3B7-7A1F69673AD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93292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760588-A036-3E4C-9B9C-462A51DD9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5857"/>
            <a:ext cx="10515600" cy="1325563"/>
          </a:xfrm>
        </p:spPr>
        <p:txBody>
          <a:bodyPr/>
          <a:lstStyle/>
          <a:p>
            <a:r>
              <a:rPr lang="pl-PL" dirty="0"/>
              <a:t>Słowa dotyczące osób</a:t>
            </a: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64AC33C1-0BC0-E04A-8AE1-859AC79E5F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3626934"/>
              </p:ext>
            </p:extLst>
          </p:nvPr>
        </p:nvGraphicFramePr>
        <p:xfrm>
          <a:off x="198783" y="1624425"/>
          <a:ext cx="11767929" cy="4930429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2353326">
                  <a:extLst>
                    <a:ext uri="{9D8B030D-6E8A-4147-A177-3AD203B41FA5}">
                      <a16:colId xmlns:a16="http://schemas.microsoft.com/office/drawing/2014/main" val="712441039"/>
                    </a:ext>
                  </a:extLst>
                </a:gridCol>
                <a:gridCol w="2353326">
                  <a:extLst>
                    <a:ext uri="{9D8B030D-6E8A-4147-A177-3AD203B41FA5}">
                      <a16:colId xmlns:a16="http://schemas.microsoft.com/office/drawing/2014/main" val="865324208"/>
                    </a:ext>
                  </a:extLst>
                </a:gridCol>
                <a:gridCol w="2353326">
                  <a:extLst>
                    <a:ext uri="{9D8B030D-6E8A-4147-A177-3AD203B41FA5}">
                      <a16:colId xmlns:a16="http://schemas.microsoft.com/office/drawing/2014/main" val="2662178899"/>
                    </a:ext>
                  </a:extLst>
                </a:gridCol>
                <a:gridCol w="2353326">
                  <a:extLst>
                    <a:ext uri="{9D8B030D-6E8A-4147-A177-3AD203B41FA5}">
                      <a16:colId xmlns:a16="http://schemas.microsoft.com/office/drawing/2014/main" val="1726124498"/>
                    </a:ext>
                  </a:extLst>
                </a:gridCol>
                <a:gridCol w="2354625">
                  <a:extLst>
                    <a:ext uri="{9D8B030D-6E8A-4147-A177-3AD203B41FA5}">
                      <a16:colId xmlns:a16="http://schemas.microsoft.com/office/drawing/2014/main" val="3425500124"/>
                    </a:ext>
                  </a:extLst>
                </a:gridCol>
              </a:tblGrid>
              <a:tr h="3422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Rzeczywistość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Osoba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>
                          <a:effectLst/>
                        </a:rPr>
                        <a:t>Atrybuty</a:t>
                      </a: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>
                          <a:effectLst/>
                        </a:rPr>
                        <a:t>Relacje</a:t>
                      </a: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Systemy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472725857"/>
                  </a:ext>
                </a:extLst>
              </a:tr>
              <a:tr h="3422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1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2628229701"/>
                  </a:ext>
                </a:extLst>
              </a:tr>
              <a:tr h="3422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1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/>
                        </a:rPr>
                        <a:t>Bóg</a:t>
                      </a:r>
                      <a:endParaRPr lang="pl-PL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1837711171"/>
                  </a:ext>
                </a:extLst>
              </a:tr>
              <a:tr h="4041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Osoba 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312978887"/>
                  </a:ext>
                </a:extLst>
              </a:tr>
              <a:tr h="3422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>
                          <a:effectLst/>
                        </a:rPr>
                        <a:t>Człowiek</a:t>
                      </a: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3277181390"/>
                  </a:ext>
                </a:extLst>
              </a:tr>
              <a:tr h="3649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Duch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468898365"/>
                  </a:ext>
                </a:extLst>
              </a:tr>
              <a:tr h="2925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1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2545315508"/>
                  </a:ext>
                </a:extLst>
              </a:tr>
              <a:tr h="3422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3218731774"/>
                  </a:ext>
                </a:extLst>
              </a:tr>
              <a:tr h="3422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 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2810638292"/>
                  </a:ext>
                </a:extLst>
              </a:tr>
              <a:tr h="3422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 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3837828015"/>
                  </a:ext>
                </a:extLst>
              </a:tr>
              <a:tr h="3422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 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3838282979"/>
                  </a:ext>
                </a:extLst>
              </a:tr>
              <a:tr h="1497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1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 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3078856403"/>
                  </a:ext>
                </a:extLst>
              </a:tr>
              <a:tr h="3422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 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2990845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26417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BA6C0E5-D997-7C44-BC8D-2EA31898B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b="1" dirty="0"/>
              <a:t>Bóg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926E63B-E08D-2640-9E74-75A40C6921E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b="1" dirty="0"/>
              <a:t>Bóg</a:t>
            </a:r>
            <a:r>
              <a:rPr lang="pl-PL" dirty="0"/>
              <a:t> to osobowy absolut, istota konieczna.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2FBD5E15-51C2-E641-9834-4E9F990AF60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55602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760588-A036-3E4C-9B9C-462A51DD9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5857"/>
            <a:ext cx="10515600" cy="1325563"/>
          </a:xfrm>
        </p:spPr>
        <p:txBody>
          <a:bodyPr/>
          <a:lstStyle/>
          <a:p>
            <a:r>
              <a:rPr lang="pl-PL" dirty="0"/>
              <a:t>Słowa dotyczące atrybutów osób</a:t>
            </a: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64AC33C1-0BC0-E04A-8AE1-859AC79E5F3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98783" y="1624425"/>
          <a:ext cx="11767929" cy="4930429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2353326">
                  <a:extLst>
                    <a:ext uri="{9D8B030D-6E8A-4147-A177-3AD203B41FA5}">
                      <a16:colId xmlns:a16="http://schemas.microsoft.com/office/drawing/2014/main" val="712441039"/>
                    </a:ext>
                  </a:extLst>
                </a:gridCol>
                <a:gridCol w="2353326">
                  <a:extLst>
                    <a:ext uri="{9D8B030D-6E8A-4147-A177-3AD203B41FA5}">
                      <a16:colId xmlns:a16="http://schemas.microsoft.com/office/drawing/2014/main" val="865324208"/>
                    </a:ext>
                  </a:extLst>
                </a:gridCol>
                <a:gridCol w="2353326">
                  <a:extLst>
                    <a:ext uri="{9D8B030D-6E8A-4147-A177-3AD203B41FA5}">
                      <a16:colId xmlns:a16="http://schemas.microsoft.com/office/drawing/2014/main" val="2662178899"/>
                    </a:ext>
                  </a:extLst>
                </a:gridCol>
                <a:gridCol w="2353326">
                  <a:extLst>
                    <a:ext uri="{9D8B030D-6E8A-4147-A177-3AD203B41FA5}">
                      <a16:colId xmlns:a16="http://schemas.microsoft.com/office/drawing/2014/main" val="1726124498"/>
                    </a:ext>
                  </a:extLst>
                </a:gridCol>
                <a:gridCol w="2354625">
                  <a:extLst>
                    <a:ext uri="{9D8B030D-6E8A-4147-A177-3AD203B41FA5}">
                      <a16:colId xmlns:a16="http://schemas.microsoft.com/office/drawing/2014/main" val="3425500124"/>
                    </a:ext>
                  </a:extLst>
                </a:gridCol>
              </a:tblGrid>
              <a:tr h="3422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Rzeczywistość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Osoba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>
                          <a:effectLst/>
                        </a:rPr>
                        <a:t>Atrybuty</a:t>
                      </a: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>
                          <a:effectLst/>
                        </a:rPr>
                        <a:t>Relacje</a:t>
                      </a: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Systemy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472725857"/>
                  </a:ext>
                </a:extLst>
              </a:tr>
              <a:tr h="3422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1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2628229701"/>
                  </a:ext>
                </a:extLst>
              </a:tr>
              <a:tr h="3422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1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/>
                        </a:rPr>
                        <a:t>Wolność</a:t>
                      </a:r>
                      <a:r>
                        <a:rPr lang="pl-PL" sz="2000" dirty="0">
                          <a:effectLst/>
                        </a:rPr>
                        <a:t> 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1837711171"/>
                  </a:ext>
                </a:extLst>
              </a:tr>
              <a:tr h="4041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/>
                        </a:rPr>
                        <a:t>Wola</a:t>
                      </a:r>
                      <a:endParaRPr lang="pl-PL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312978887"/>
                  </a:ext>
                </a:extLst>
              </a:tr>
              <a:tr h="3422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/>
                        </a:rPr>
                        <a:t>Moc</a:t>
                      </a:r>
                      <a:r>
                        <a:rPr lang="pl-PL" sz="2000" dirty="0">
                          <a:effectLst/>
                        </a:rPr>
                        <a:t> 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3277181390"/>
                  </a:ext>
                </a:extLst>
              </a:tr>
              <a:tr h="3649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/>
                        </a:rPr>
                        <a:t>Odpowiedzialność</a:t>
                      </a:r>
                      <a:r>
                        <a:rPr lang="pl-PL" sz="2000" dirty="0">
                          <a:effectLst/>
                        </a:rPr>
                        <a:t> 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468898365"/>
                  </a:ext>
                </a:extLst>
              </a:tr>
              <a:tr h="2925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1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Władza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2545315508"/>
                  </a:ext>
                </a:extLst>
              </a:tr>
              <a:tr h="3422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Sprawiedliwość 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3218731774"/>
                  </a:ext>
                </a:extLst>
              </a:tr>
              <a:tr h="3422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Miłosierdzie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2810638292"/>
                  </a:ext>
                </a:extLst>
              </a:tr>
              <a:tr h="3422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 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3837828015"/>
                  </a:ext>
                </a:extLst>
              </a:tr>
              <a:tr h="3422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 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3838282979"/>
                  </a:ext>
                </a:extLst>
              </a:tr>
              <a:tr h="1497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1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 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3078856403"/>
                  </a:ext>
                </a:extLst>
              </a:tr>
              <a:tr h="3422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 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2990845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47145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124F7E-F11A-8040-9CBF-79F5105A7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fontAlgn="t"/>
            <a:r>
              <a:rPr lang="pl-PL" b="1" dirty="0"/>
              <a:t>Wolność 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FF63B79-4AC1-0D45-9CB1-F5D44083AD8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b="1" dirty="0"/>
              <a:t>Wolność</a:t>
            </a:r>
            <a:r>
              <a:rPr lang="pl-PL" dirty="0"/>
              <a:t> to możliwość podjęcia decyzji.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02791CDD-B5D9-5A40-9943-D31D23EEEE8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3483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C9C41AE-3AA2-F041-A5E8-C539EC8E9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Przykłady pytań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AB6F0A6-9934-ED47-AB2B-8E3E44061F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9428"/>
            <a:ext cx="11049000" cy="5389418"/>
          </a:xfrm>
        </p:spPr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pl-PL" dirty="0"/>
              <a:t>Czy udział w proteście jest grzechem? (pytanie z TVN24)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Czy chcę aby w Polsce wprowadzono Bezwarunkowy Dochód Podstawowy?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Czy Polska powinna być otwarta na imigrantów?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Czy szczepienia powinny być obowiązkowe?</a:t>
            </a:r>
          </a:p>
          <a:p>
            <a:pPr marL="1200150" lvl="1" indent="-514350"/>
            <a:r>
              <a:rPr lang="pl-PL" dirty="0"/>
              <a:t>Czy ja chcę być zaszczepiony?</a:t>
            </a:r>
          </a:p>
          <a:p>
            <a:pPr marL="1200150" lvl="1" indent="-514350"/>
            <a:r>
              <a:rPr lang="pl-PL" dirty="0"/>
              <a:t>Czy zakabluję sąsiada, który nie chce dać się zaszczepić?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Przykład pokrętności:</a:t>
            </a:r>
          </a:p>
          <a:p>
            <a:pPr marL="1143000" lvl="1" indent="-457200"/>
            <a:r>
              <a:rPr lang="pl-PL" dirty="0"/>
              <a:t>Czy rodzice mają prawo wpływać na wychowanie swojego dziecka?</a:t>
            </a:r>
          </a:p>
          <a:p>
            <a:pPr marL="1143000" lvl="1" indent="-457200"/>
            <a:r>
              <a:rPr lang="pl-PL" dirty="0"/>
              <a:t>Czy państwo ma prawo wpływać na wychowanie dzieci?</a:t>
            </a:r>
          </a:p>
          <a:p>
            <a:pPr marL="1143000" lvl="1" indent="-457200"/>
            <a:r>
              <a:rPr lang="pl-PL" dirty="0"/>
              <a:t>Powszechne szkolnictwo jest prawem czy obowiązkiem?</a:t>
            </a:r>
          </a:p>
          <a:p>
            <a:pPr marL="1143000" lvl="1" indent="-457200"/>
            <a:r>
              <a:rPr lang="pl-PL" dirty="0"/>
              <a:t>Czy w tej dziedzinie wzorce europejskie są dobre?</a:t>
            </a:r>
          </a:p>
          <a:p>
            <a:pPr marL="1143000" lvl="1" indent="-457200"/>
            <a:r>
              <a:rPr lang="pl-PL" dirty="0"/>
              <a:t>                                                                                     </a:t>
            </a:r>
            <a:r>
              <a:rPr lang="pl-PL" dirty="0">
                <a:solidFill>
                  <a:srgbClr val="C00000"/>
                </a:solidFill>
              </a:rPr>
              <a:t> </a:t>
            </a:r>
            <a:r>
              <a:rPr lang="pl-PL" b="1" dirty="0">
                <a:solidFill>
                  <a:srgbClr val="C00000"/>
                </a:solidFill>
              </a:rPr>
              <a:t>… a co to jest dobro?</a:t>
            </a:r>
          </a:p>
        </p:txBody>
      </p:sp>
    </p:spTree>
    <p:extLst>
      <p:ext uri="{BB962C8B-B14F-4D97-AF65-F5344CB8AC3E}">
        <p14:creationId xmlns:p14="http://schemas.microsoft.com/office/powerpoint/2010/main" val="84472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5B19797-B2E1-1543-A984-9678C150C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fontAlgn="t"/>
            <a:r>
              <a:rPr lang="pl-PL" b="1" dirty="0"/>
              <a:t>Moc 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82883A9-B774-2442-9AB5-03AF22765B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b="1" dirty="0"/>
              <a:t>Moc</a:t>
            </a:r>
            <a:r>
              <a:rPr lang="pl-PL" dirty="0"/>
              <a:t> to możliwość realizacji własnych decyzji, a w przypadku osób posiadających władzę przywilej egzekwowania wprowadzonego prawa.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90F868DC-48C2-F645-B377-56142096B05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l-PL" dirty="0"/>
              <a:t>Wolą podejmuję decyzje, moc jest mi potrzebna aby ją zrealizować.</a:t>
            </a:r>
          </a:p>
          <a:p>
            <a:pPr lvl="1"/>
            <a:r>
              <a:rPr lang="pl-PL" dirty="0">
                <a:sym typeface="Wingdings" pitchFamily="2" charset="2"/>
              </a:rPr>
              <a:t> n</a:t>
            </a:r>
            <a:r>
              <a:rPr lang="pl-PL" dirty="0"/>
              <a:t>iemoc, bezmoc, Jezusowi dana jest wszelka moc, a my otrzymamy moc z wysoka.</a:t>
            </a:r>
          </a:p>
          <a:p>
            <a:r>
              <a:rPr lang="pl-PL" dirty="0"/>
              <a:t>Bramy piekieł kościoła nie przemogą (nie mają takiej mocy).</a:t>
            </a:r>
          </a:p>
        </p:txBody>
      </p:sp>
    </p:spTree>
    <p:extLst>
      <p:ext uri="{BB962C8B-B14F-4D97-AF65-F5344CB8AC3E}">
        <p14:creationId xmlns:p14="http://schemas.microsoft.com/office/powerpoint/2010/main" val="31584350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D407EE4-8225-D84A-B073-7C5CADEB8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fontAlgn="t"/>
            <a:r>
              <a:rPr lang="pl-PL" b="1" dirty="0"/>
              <a:t>Wola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A78396C-F0E8-BB4D-BFF9-E2106D4F9B2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b="1" dirty="0"/>
              <a:t>Wola</a:t>
            </a:r>
            <a:r>
              <a:rPr lang="pl-PL" dirty="0"/>
              <a:t> to jeden z podstawowych atrybutów osoby stanowiący o możliwości podejmowania przez nią decyzji (aktów woli).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E73DE49E-FB95-9943-9851-642744FD232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187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9BDA08A-6D3E-1C4D-9889-C897BF970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b="1" dirty="0"/>
              <a:t>Odpowiedzialność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202BC1D-9AF7-0344-937B-5D6227EB27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b="1" dirty="0"/>
              <a:t>Odpowiedzialność</a:t>
            </a:r>
            <a:r>
              <a:rPr lang="pl-PL" dirty="0"/>
              <a:t> to gotowość do ponoszenia wszelkich konsekwencji własnych decyzji (aktów swojej woli) i działań.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C90960CA-B2A2-3D45-B5B4-1C605A407DC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pl-PL" sz="2800" dirty="0"/>
              <a:t>Pojawia się problem czasu.</a:t>
            </a:r>
          </a:p>
          <a:p>
            <a:r>
              <a:rPr lang="pl-PL" sz="2800" dirty="0"/>
              <a:t>Pojawia się</a:t>
            </a:r>
            <a:r>
              <a:rPr lang="pl-PL" sz="2800" i="1" dirty="0"/>
              <a:t> Zasada </a:t>
            </a:r>
            <a:r>
              <a:rPr lang="pl-PL" sz="2800" i="1" dirty="0" err="1"/>
              <a:t>przyczynowo-skutkowa</a:t>
            </a:r>
            <a:r>
              <a:rPr lang="pl-PL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985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760588-A036-3E4C-9B9C-462A51DD9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5857"/>
            <a:ext cx="10515600" cy="1325563"/>
          </a:xfrm>
        </p:spPr>
        <p:txBody>
          <a:bodyPr/>
          <a:lstStyle/>
          <a:p>
            <a:r>
              <a:rPr lang="pl-PL" dirty="0"/>
              <a:t>Słowa dotyczące relacji</a:t>
            </a: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64AC33C1-0BC0-E04A-8AE1-859AC79E5F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5365280"/>
              </p:ext>
            </p:extLst>
          </p:nvPr>
        </p:nvGraphicFramePr>
        <p:xfrm>
          <a:off x="198783" y="1624425"/>
          <a:ext cx="11767929" cy="4930429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2353326">
                  <a:extLst>
                    <a:ext uri="{9D8B030D-6E8A-4147-A177-3AD203B41FA5}">
                      <a16:colId xmlns:a16="http://schemas.microsoft.com/office/drawing/2014/main" val="712441039"/>
                    </a:ext>
                  </a:extLst>
                </a:gridCol>
                <a:gridCol w="2353326">
                  <a:extLst>
                    <a:ext uri="{9D8B030D-6E8A-4147-A177-3AD203B41FA5}">
                      <a16:colId xmlns:a16="http://schemas.microsoft.com/office/drawing/2014/main" val="865324208"/>
                    </a:ext>
                  </a:extLst>
                </a:gridCol>
                <a:gridCol w="2353326">
                  <a:extLst>
                    <a:ext uri="{9D8B030D-6E8A-4147-A177-3AD203B41FA5}">
                      <a16:colId xmlns:a16="http://schemas.microsoft.com/office/drawing/2014/main" val="2662178899"/>
                    </a:ext>
                  </a:extLst>
                </a:gridCol>
                <a:gridCol w="2353326">
                  <a:extLst>
                    <a:ext uri="{9D8B030D-6E8A-4147-A177-3AD203B41FA5}">
                      <a16:colId xmlns:a16="http://schemas.microsoft.com/office/drawing/2014/main" val="1726124498"/>
                    </a:ext>
                  </a:extLst>
                </a:gridCol>
                <a:gridCol w="2354625">
                  <a:extLst>
                    <a:ext uri="{9D8B030D-6E8A-4147-A177-3AD203B41FA5}">
                      <a16:colId xmlns:a16="http://schemas.microsoft.com/office/drawing/2014/main" val="3425500124"/>
                    </a:ext>
                  </a:extLst>
                </a:gridCol>
              </a:tblGrid>
              <a:tr h="3422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Rzeczywistość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Osoba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>
                          <a:effectLst/>
                        </a:rPr>
                        <a:t>Atrybuty</a:t>
                      </a: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>
                          <a:effectLst/>
                        </a:rPr>
                        <a:t>Relacje</a:t>
                      </a: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Systemy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472725857"/>
                  </a:ext>
                </a:extLst>
              </a:tr>
              <a:tr h="3422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1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2628229701"/>
                  </a:ext>
                </a:extLst>
              </a:tr>
              <a:tr h="3422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1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/>
                        </a:rPr>
                        <a:t>Samotność</a:t>
                      </a:r>
                      <a:endParaRPr lang="pl-PL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1837711171"/>
                  </a:ext>
                </a:extLst>
              </a:tr>
              <a:tr h="4041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>
                          <a:effectLst/>
                        </a:rPr>
                        <a:t>Społeczność + relacja</a:t>
                      </a: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312978887"/>
                  </a:ext>
                </a:extLst>
              </a:tr>
              <a:tr h="3422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/>
                        </a:rPr>
                        <a:t>Państwo</a:t>
                      </a:r>
                      <a:endParaRPr lang="pl-PL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3277181390"/>
                  </a:ext>
                </a:extLst>
              </a:tr>
              <a:tr h="3649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b="1" u="sng" dirty="0">
                          <a:effectLst/>
                        </a:rPr>
                        <a:t>Miłość</a:t>
                      </a:r>
                      <a:endParaRPr lang="pl-PL" sz="2000" b="1" u="sng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468898365"/>
                  </a:ext>
                </a:extLst>
              </a:tr>
              <a:tr h="2925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1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Nienawiść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2545315508"/>
                  </a:ext>
                </a:extLst>
              </a:tr>
              <a:tr h="3422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Niewola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3218731774"/>
                  </a:ext>
                </a:extLst>
              </a:tr>
              <a:tr h="3422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/>
                        </a:rPr>
                        <a:t>Wojna</a:t>
                      </a:r>
                      <a:endParaRPr lang="pl-PL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2810638292"/>
                  </a:ext>
                </a:extLst>
              </a:tr>
              <a:tr h="3422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b="1" u="sng" dirty="0">
                          <a:effectLst/>
                        </a:rPr>
                        <a:t>Gwałt</a:t>
                      </a:r>
                      <a:endParaRPr lang="pl-PL" sz="2000" b="1" u="sng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3837828015"/>
                  </a:ext>
                </a:extLst>
              </a:tr>
              <a:tr h="3422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>
                          <a:effectLst/>
                        </a:rPr>
                        <a:t> </a:t>
                      </a: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3838282979"/>
                  </a:ext>
                </a:extLst>
              </a:tr>
              <a:tr h="1497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1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>
                          <a:effectLst/>
                        </a:rPr>
                        <a:t> </a:t>
                      </a: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3078856403"/>
                  </a:ext>
                </a:extLst>
              </a:tr>
              <a:tr h="3422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>
                          <a:effectLst/>
                        </a:rPr>
                        <a:t> </a:t>
                      </a: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2990845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88993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49FBDB4-9D03-0341-9B87-FBB734593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dirty="0"/>
              <a:t>Samotność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4E6A77A-2D5F-7649-888E-E63BCB05879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b="1" dirty="0"/>
              <a:t>Samotność</a:t>
            </a:r>
            <a:r>
              <a:rPr lang="pl-PL" dirty="0"/>
              <a:t> to stan osoby, w którym nie realizuje ona relacji międzyosobowych (interpersonalnych) z innymi osobami.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EC7974DD-0EF4-9D43-A43C-3A355A47C39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l-PL" dirty="0"/>
              <a:t>Nie jest dobrze aby człowiek był sam.</a:t>
            </a:r>
          </a:p>
        </p:txBody>
      </p:sp>
    </p:spTree>
    <p:extLst>
      <p:ext uri="{BB962C8B-B14F-4D97-AF65-F5344CB8AC3E}">
        <p14:creationId xmlns:p14="http://schemas.microsoft.com/office/powerpoint/2010/main" val="41046284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C1C8ECB-80D9-1847-844F-4487169E9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dirty="0"/>
              <a:t>Państwo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9144E58-1F21-0A45-B4D0-E98D5EB5F16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b="1" dirty="0"/>
              <a:t>Państwo</a:t>
            </a:r>
            <a:r>
              <a:rPr lang="pl-PL" dirty="0"/>
              <a:t> to sposób zorganizowania społeczności mieszkającej na danym terenie.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AE6C7403-8AC1-204B-8558-41E3CE00FB8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35230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3FCCE1-313A-6B4E-8FEE-3F92E589B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dirty="0"/>
              <a:t>Miłość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3FC6B68-D617-4A49-87C2-CE248236D90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pl-PL" b="1" dirty="0"/>
              <a:t>Miłość</a:t>
            </a:r>
            <a:r>
              <a:rPr lang="pl-PL" dirty="0"/>
              <a:t> to relacja między osobami, zakładająca czynienie drugiej osobie dobra. Czasami miłość wymaga ofiary.</a:t>
            </a:r>
          </a:p>
          <a:p>
            <a:pPr marL="514350" indent="-514350">
              <a:buFont typeface="+mj-lt"/>
              <a:buAutoNum type="arabicPeriod"/>
            </a:pPr>
            <a:r>
              <a:rPr lang="pl-PL" b="1" dirty="0"/>
              <a:t>Miłość</a:t>
            </a:r>
            <a:r>
              <a:rPr lang="pl-PL" dirty="0"/>
              <a:t> to przyjemny stan emocji wywołany bliskością drugiej osoby.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23FDFC10-A420-8448-95F9-6BFC946CB60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l-PL" dirty="0"/>
              <a:t>Arystoteles: najwyższą formą miłości jest polityka. Polityka, czyli świadome wpływanie na życie ludzi dla dobra wspólnego, czyli również ich szczęścia czy też dobra.</a:t>
            </a:r>
          </a:p>
        </p:txBody>
      </p:sp>
    </p:spTree>
    <p:extLst>
      <p:ext uri="{BB962C8B-B14F-4D97-AF65-F5344CB8AC3E}">
        <p14:creationId xmlns:p14="http://schemas.microsoft.com/office/powerpoint/2010/main" val="8792522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CE055B2-69F4-2D42-A2F2-C5806FD4A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dirty="0"/>
              <a:t>Nienawiść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5FC412D-E442-AA49-90C8-C1EFFC67C2C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b="1" dirty="0"/>
              <a:t>Nienawiść</a:t>
            </a:r>
            <a:r>
              <a:rPr lang="pl-PL" dirty="0"/>
              <a:t> to relacja do innej osoby mająca na celu doprowadzenie do jej nieistnienia.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634B2564-A63E-414B-A3C3-BAD605B5530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71626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F22F5EB-5EAA-8A4C-BEB7-5208B5B0A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dirty="0"/>
              <a:t>Wojna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5C5A7-9B3C-5443-9A86-E9D2BBA0C38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b="1" dirty="0"/>
              <a:t>Wojna</a:t>
            </a:r>
            <a:r>
              <a:rPr lang="pl-PL" dirty="0"/>
              <a:t> to oddziaływanie z użyciem przemocy osoby na osobę, mające na celu aby ta jedna osoba wykonywała wolę tej drugiej wbrew swej własnej.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E2138C49-A44C-3849-84D8-76540A71647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l-PL" dirty="0" err="1"/>
              <a:t>Clauzewitz</a:t>
            </a:r>
            <a:r>
              <a:rPr lang="pl-PL" dirty="0"/>
              <a:t>: wojna jest narzędziem prowadzenia polityki.</a:t>
            </a:r>
          </a:p>
        </p:txBody>
      </p:sp>
    </p:spTree>
    <p:extLst>
      <p:ext uri="{BB962C8B-B14F-4D97-AF65-F5344CB8AC3E}">
        <p14:creationId xmlns:p14="http://schemas.microsoft.com/office/powerpoint/2010/main" val="37388722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E89FF3F-94EF-3B40-9E08-11878AB33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dirty="0"/>
              <a:t>Gwałt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36D27DA-B801-734D-8B4F-C0EE63A452E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b="1" dirty="0"/>
              <a:t>Gwałt</a:t>
            </a:r>
            <a:r>
              <a:rPr lang="pl-PL" dirty="0"/>
              <a:t> to użycie mocy w celu przełamania woli innej osoby.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80290AC8-8F20-184D-B366-F54BD65825B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7258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0CE96D-5D99-E142-B90D-E6BE1657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Mądrość a myślenia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32EABFD-FD0C-6A47-B451-3A150C0D7D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i="1" dirty="0"/>
              <a:t>Jeżeli w twoje serce wstąpi mądrość </a:t>
            </a:r>
          </a:p>
          <a:p>
            <a:r>
              <a:rPr lang="pl-PL" i="1" dirty="0"/>
              <a:t>	i poznanie będzie miłe twojej duszy, </a:t>
            </a:r>
          </a:p>
          <a:p>
            <a:r>
              <a:rPr lang="pl-PL" i="1" dirty="0"/>
              <a:t>rozwaga będzie czuwać nad tobą, </a:t>
            </a:r>
          </a:p>
          <a:p>
            <a:r>
              <a:rPr lang="pl-PL" i="1" dirty="0"/>
              <a:t>	a </a:t>
            </a:r>
            <a:r>
              <a:rPr lang="pl-PL" b="1" i="1" dirty="0"/>
              <a:t>myślenie</a:t>
            </a:r>
            <a:r>
              <a:rPr lang="pl-PL" i="1" dirty="0"/>
              <a:t> będzie ciebie chronić. (</a:t>
            </a:r>
            <a:r>
              <a:rPr lang="pl-PL" i="1" dirty="0" err="1"/>
              <a:t>Przyp</a:t>
            </a:r>
            <a:r>
              <a:rPr lang="pl-PL" i="1" dirty="0"/>
              <a:t> 2:10)</a:t>
            </a:r>
          </a:p>
          <a:p>
            <a:endParaRPr lang="pl-PL" i="1" dirty="0"/>
          </a:p>
          <a:p>
            <a:r>
              <a:rPr lang="pl-PL" i="1" dirty="0"/>
              <a:t>Bóg dał nam ducha trzeźwego </a:t>
            </a:r>
            <a:r>
              <a:rPr lang="pl-PL" b="1" i="1" dirty="0"/>
              <a:t>myślenia</a:t>
            </a:r>
            <a:r>
              <a:rPr lang="pl-PL" i="1" dirty="0"/>
              <a:t>. (2Tm1:7)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4342E398-80B0-3D40-B224-7FA3F1A72A54}"/>
              </a:ext>
            </a:extLst>
          </p:cNvPr>
          <p:cNvSpPr txBox="1"/>
          <p:nvPr/>
        </p:nvSpPr>
        <p:spPr>
          <a:xfrm>
            <a:off x="9082088" y="809962"/>
            <a:ext cx="24574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7200" b="1" dirty="0" err="1">
                <a:cs typeface="+mj-cs"/>
              </a:rPr>
              <a:t>תָּבוּן</a:t>
            </a:r>
            <a:endParaRPr lang="pl-PL" sz="6600" b="1" dirty="0">
              <a:cs typeface="+mj-cs"/>
            </a:endParaRPr>
          </a:p>
          <a:p>
            <a:r>
              <a:rPr lang="pl-PL" sz="5400" i="1" dirty="0" err="1">
                <a:cs typeface="+mj-cs"/>
              </a:rPr>
              <a:t>tabuwn</a:t>
            </a:r>
            <a:endParaRPr lang="pl-PL" sz="5400" dirty="0">
              <a:cs typeface="+mj-cs"/>
            </a:endParaRP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60934B57-DEF1-4549-9D01-4A27A629EC04}"/>
              </a:ext>
            </a:extLst>
          </p:cNvPr>
          <p:cNvSpPr txBox="1"/>
          <p:nvPr/>
        </p:nvSpPr>
        <p:spPr>
          <a:xfrm>
            <a:off x="7620000" y="4999812"/>
            <a:ext cx="50244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5400" b="1" dirty="0" err="1">
                <a:cs typeface="+mj-cs"/>
              </a:rPr>
              <a:t>Σωφρονισμου</a:t>
            </a:r>
            <a:endParaRPr lang="pl-PL" sz="5400" b="1" dirty="0">
              <a:cs typeface="+mj-cs"/>
            </a:endParaRPr>
          </a:p>
          <a:p>
            <a:r>
              <a:rPr lang="pl-PL" sz="5400" i="1" dirty="0" err="1">
                <a:cs typeface="+mj-cs"/>
              </a:rPr>
              <a:t>sōfronismou</a:t>
            </a:r>
            <a:endParaRPr lang="pl-PL" sz="4000" i="1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014136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760588-A036-3E4C-9B9C-462A51DD9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5857"/>
            <a:ext cx="10515600" cy="1325563"/>
          </a:xfrm>
        </p:spPr>
        <p:txBody>
          <a:bodyPr/>
          <a:lstStyle/>
          <a:p>
            <a:r>
              <a:rPr lang="pl-PL" dirty="0"/>
              <a:t>Słowa dotyczące systemów</a:t>
            </a: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64AC33C1-0BC0-E04A-8AE1-859AC79E5F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6976724"/>
              </p:ext>
            </p:extLst>
          </p:nvPr>
        </p:nvGraphicFramePr>
        <p:xfrm>
          <a:off x="198783" y="1624425"/>
          <a:ext cx="11767929" cy="4930429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2353326">
                  <a:extLst>
                    <a:ext uri="{9D8B030D-6E8A-4147-A177-3AD203B41FA5}">
                      <a16:colId xmlns:a16="http://schemas.microsoft.com/office/drawing/2014/main" val="712441039"/>
                    </a:ext>
                  </a:extLst>
                </a:gridCol>
                <a:gridCol w="2353326">
                  <a:extLst>
                    <a:ext uri="{9D8B030D-6E8A-4147-A177-3AD203B41FA5}">
                      <a16:colId xmlns:a16="http://schemas.microsoft.com/office/drawing/2014/main" val="865324208"/>
                    </a:ext>
                  </a:extLst>
                </a:gridCol>
                <a:gridCol w="2353326">
                  <a:extLst>
                    <a:ext uri="{9D8B030D-6E8A-4147-A177-3AD203B41FA5}">
                      <a16:colId xmlns:a16="http://schemas.microsoft.com/office/drawing/2014/main" val="2662178899"/>
                    </a:ext>
                  </a:extLst>
                </a:gridCol>
                <a:gridCol w="2353326">
                  <a:extLst>
                    <a:ext uri="{9D8B030D-6E8A-4147-A177-3AD203B41FA5}">
                      <a16:colId xmlns:a16="http://schemas.microsoft.com/office/drawing/2014/main" val="1726124498"/>
                    </a:ext>
                  </a:extLst>
                </a:gridCol>
                <a:gridCol w="2354625">
                  <a:extLst>
                    <a:ext uri="{9D8B030D-6E8A-4147-A177-3AD203B41FA5}">
                      <a16:colId xmlns:a16="http://schemas.microsoft.com/office/drawing/2014/main" val="3425500124"/>
                    </a:ext>
                  </a:extLst>
                </a:gridCol>
              </a:tblGrid>
              <a:tr h="3422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Rzeczywistość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Osoba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>
                          <a:effectLst/>
                        </a:rPr>
                        <a:t>Atrybuty</a:t>
                      </a: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>
                          <a:effectLst/>
                        </a:rPr>
                        <a:t>Relacje</a:t>
                      </a: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Systemy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472725857"/>
                  </a:ext>
                </a:extLst>
              </a:tr>
              <a:tr h="3422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1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2628229701"/>
                  </a:ext>
                </a:extLst>
              </a:tr>
              <a:tr h="3422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1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Światopogląd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1837711171"/>
                  </a:ext>
                </a:extLst>
              </a:tr>
              <a:tr h="4041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/>
                        </a:rPr>
                        <a:t>Teizm</a:t>
                      </a:r>
                      <a:endParaRPr lang="pl-PL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312978887"/>
                  </a:ext>
                </a:extLst>
              </a:tr>
              <a:tr h="3422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/>
                        </a:rPr>
                        <a:t>Ateizm</a:t>
                      </a:r>
                      <a:endParaRPr lang="pl-PL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3277181390"/>
                  </a:ext>
                </a:extLst>
              </a:tr>
              <a:tr h="3649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Materializm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468898365"/>
                  </a:ext>
                </a:extLst>
              </a:tr>
              <a:tr h="2925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1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Naturalizm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2545315508"/>
                  </a:ext>
                </a:extLst>
              </a:tr>
              <a:tr h="3422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Racjonalizm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3218731774"/>
                  </a:ext>
                </a:extLst>
              </a:tr>
              <a:tr h="3422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/>
                        </a:rPr>
                        <a:t>Panteizm</a:t>
                      </a:r>
                      <a:endParaRPr lang="pl-PL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2810638292"/>
                  </a:ext>
                </a:extLst>
              </a:tr>
              <a:tr h="3422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Bezbożność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3837828015"/>
                  </a:ext>
                </a:extLst>
              </a:tr>
              <a:tr h="3422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Pragmatyzm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3838282979"/>
                  </a:ext>
                </a:extLst>
              </a:tr>
              <a:tr h="1497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1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Hedonizm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3078856403"/>
                  </a:ext>
                </a:extLst>
              </a:tr>
              <a:tr h="3422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b="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Deizm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2990845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27898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Klasyfikacja światopoglądów: 3 wystarczą</a:t>
            </a:r>
          </a:p>
        </p:txBody>
      </p:sp>
      <p:sp>
        <p:nvSpPr>
          <p:cNvPr id="4" name="Zaokrąglony prostokąt 3"/>
          <p:cNvSpPr/>
          <p:nvPr/>
        </p:nvSpPr>
        <p:spPr>
          <a:xfrm>
            <a:off x="1658459" y="1690688"/>
            <a:ext cx="3690290" cy="4711425"/>
          </a:xfrm>
          <a:prstGeom prst="roundRect">
            <a:avLst>
              <a:gd name="adj" fmla="val 7703"/>
            </a:avLst>
          </a:prstGeom>
          <a:solidFill>
            <a:srgbClr val="D4E3FC"/>
          </a:solidFill>
          <a:ln>
            <a:solidFill>
              <a:srgbClr val="8EB3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dirty="0">
                <a:solidFill>
                  <a:schemeClr val="accent1">
                    <a:lumMod val="50000"/>
                  </a:schemeClr>
                </a:solidFill>
              </a:rPr>
              <a:t>Panteizm</a:t>
            </a:r>
          </a:p>
        </p:txBody>
      </p:sp>
      <p:sp>
        <p:nvSpPr>
          <p:cNvPr id="5" name="Zaokrąglony prostokąt 4"/>
          <p:cNvSpPr/>
          <p:nvPr/>
        </p:nvSpPr>
        <p:spPr>
          <a:xfrm>
            <a:off x="5842084" y="1690688"/>
            <a:ext cx="4727593" cy="2104104"/>
          </a:xfrm>
          <a:prstGeom prst="roundRect">
            <a:avLst>
              <a:gd name="adj" fmla="val 7703"/>
            </a:avLst>
          </a:prstGeom>
          <a:solidFill>
            <a:srgbClr val="D4E3FC"/>
          </a:solidFill>
          <a:ln>
            <a:solidFill>
              <a:srgbClr val="8EB3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dirty="0">
                <a:solidFill>
                  <a:schemeClr val="accent1">
                    <a:lumMod val="50000"/>
                  </a:schemeClr>
                </a:solidFill>
              </a:rPr>
              <a:t>Teizm</a:t>
            </a:r>
          </a:p>
        </p:txBody>
      </p:sp>
      <p:sp>
        <p:nvSpPr>
          <p:cNvPr id="6" name="Zaokrąglony prostokąt 5"/>
          <p:cNvSpPr/>
          <p:nvPr/>
        </p:nvSpPr>
        <p:spPr>
          <a:xfrm>
            <a:off x="5842084" y="4298009"/>
            <a:ext cx="4727593" cy="2104104"/>
          </a:xfrm>
          <a:prstGeom prst="roundRect">
            <a:avLst>
              <a:gd name="adj" fmla="val 7703"/>
            </a:avLst>
          </a:prstGeom>
          <a:solidFill>
            <a:srgbClr val="D4E3FC"/>
          </a:solidFill>
          <a:ln>
            <a:solidFill>
              <a:srgbClr val="8EB3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dirty="0">
                <a:solidFill>
                  <a:schemeClr val="accent1">
                    <a:lumMod val="50000"/>
                  </a:schemeClr>
                </a:solidFill>
              </a:rPr>
              <a:t>Ateizm (materializm, naturalizm)</a:t>
            </a:r>
          </a:p>
        </p:txBody>
      </p:sp>
      <p:cxnSp>
        <p:nvCxnSpPr>
          <p:cNvPr id="7" name="Łącznik prostoliniowy 6"/>
          <p:cNvCxnSpPr/>
          <p:nvPr/>
        </p:nvCxnSpPr>
        <p:spPr>
          <a:xfrm flipV="1">
            <a:off x="5652859" y="1556792"/>
            <a:ext cx="10812" cy="5112567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oleTekstowe 8"/>
          <p:cNvSpPr txBox="1"/>
          <p:nvPr/>
        </p:nvSpPr>
        <p:spPr>
          <a:xfrm rot="16200000">
            <a:off x="4154608" y="2695693"/>
            <a:ext cx="2647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Kryterium używania logiki</a:t>
            </a:r>
          </a:p>
        </p:txBody>
      </p:sp>
      <p:cxnSp>
        <p:nvCxnSpPr>
          <p:cNvPr id="10" name="Łącznik prostoliniowy 6"/>
          <p:cNvCxnSpPr/>
          <p:nvPr/>
        </p:nvCxnSpPr>
        <p:spPr>
          <a:xfrm>
            <a:off x="5842084" y="4070708"/>
            <a:ext cx="4609606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Tekstowe 10"/>
          <p:cNvSpPr txBox="1"/>
          <p:nvPr/>
        </p:nvSpPr>
        <p:spPr>
          <a:xfrm>
            <a:off x="5756053" y="3743743"/>
            <a:ext cx="3420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Logiczne zaprzeczenie</a:t>
            </a:r>
          </a:p>
        </p:txBody>
      </p:sp>
    </p:spTree>
    <p:extLst>
      <p:ext uri="{BB962C8B-B14F-4D97-AF65-F5344CB8AC3E}">
        <p14:creationId xmlns:p14="http://schemas.microsoft.com/office/powerpoint/2010/main" val="30937610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86487D0-A20C-DB47-8F3D-75383B199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Font typeface="+mj-lt"/>
              <a:buNone/>
            </a:pPr>
            <a:r>
              <a:rPr lang="pl-PL" dirty="0"/>
              <a:t>#4. Definicja prawdy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6A0E523-8406-A444-A824-93F2503B62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41010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037F4D3-D3B5-AC46-AF21-0EBCE3BCD8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94318"/>
            <a:ext cx="10515600" cy="3294627"/>
          </a:xfrm>
        </p:spPr>
        <p:txBody>
          <a:bodyPr/>
          <a:lstStyle/>
          <a:p>
            <a:r>
              <a:rPr lang="pl-PL" b="1" dirty="0"/>
              <a:t>Prawda</a:t>
            </a:r>
            <a:r>
              <a:rPr lang="pl-PL" dirty="0"/>
              <a:t> to opis rzeczywistości.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709D412-17E2-2742-8694-57CF9855B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Prawda </a:t>
            </a:r>
            <a:br>
              <a:rPr lang="pl-PL" dirty="0"/>
            </a:br>
            <a:r>
              <a:rPr lang="pl-PL" sz="2200" dirty="0"/>
              <a:t>(W34 ’2004)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934298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799C338-7E55-8C45-B155-2A2825B12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 prawdzie dziś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52F5EFB-D566-044A-8A8E-9EA78BA51D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pl-PL" dirty="0"/>
              <a:t>Jeżeli ktoś wam mówi, że nie ma prawdy obiektywnej to na pewno kłamie.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Żyjemy w czasach gdy prawda nie jest już najważniejszą wartością.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Dobre określenie naszych czasów to </a:t>
            </a:r>
            <a:r>
              <a:rPr lang="pl-PL" b="1" i="1" dirty="0" err="1"/>
              <a:t>postprawda</a:t>
            </a:r>
            <a:r>
              <a:rPr lang="pl-PL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To w co teraz należy wierzyć to </a:t>
            </a:r>
            <a:r>
              <a:rPr lang="pl-PL" b="1" dirty="0"/>
              <a:t>narracje</a:t>
            </a:r>
            <a:r>
              <a:rPr lang="pl-PL" dirty="0"/>
              <a:t>.</a:t>
            </a:r>
            <a:r>
              <a:rPr lang="pl-PL" b="1" dirty="0"/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To w co teraz należy wierzyć to narracje, różne narracje bo wg świata należy nie przejmować się, że są wzajemnie sprzeczne, że się wykluczają.</a:t>
            </a:r>
          </a:p>
        </p:txBody>
      </p:sp>
    </p:spTree>
    <p:extLst>
      <p:ext uri="{BB962C8B-B14F-4D97-AF65-F5344CB8AC3E}">
        <p14:creationId xmlns:p14="http://schemas.microsoft.com/office/powerpoint/2010/main" val="3509049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799C338-7E55-8C45-B155-2A2825B12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 prawdzie zawsze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52F5EFB-D566-044A-8A8E-9EA78BA51D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Bóg zna prawdę.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Bóg wypowiedział Słowo i stało się. </a:t>
            </a:r>
          </a:p>
          <a:p>
            <a:pPr marL="1143000" lvl="1" indent="-457200"/>
            <a:r>
              <a:rPr lang="pl-PL" dirty="0"/>
              <a:t>-&gt; dlatego przez Jezusa wszystko się stało.</a:t>
            </a:r>
          </a:p>
          <a:p>
            <a:pPr marL="1143000" lvl="1" indent="-457200"/>
            <a:r>
              <a:rPr lang="pl-PL" dirty="0"/>
              <a:t>-&gt; dlatego Jezus jest prawdą.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Bóg jest zainteresowany abyśmy szukali prawdy. Dlatego się objawia.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Bóg jest zainteresowany abyśmy żyli w prawdzie. Dlatego zbawia i daje moc.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l-PL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Prawda to zbiór wypowiedzi, myśli Boga – prawda to światopogląd Pana Boga (grupa </a:t>
            </a:r>
            <a:r>
              <a:rPr lang="pl-PL" dirty="0" err="1"/>
              <a:t>dPP</a:t>
            </a:r>
            <a:r>
              <a:rPr lang="pl-PL" dirty="0"/>
              <a:t>: wiosna ’2020)</a:t>
            </a:r>
          </a:p>
        </p:txBody>
      </p:sp>
    </p:spTree>
    <p:extLst>
      <p:ext uri="{BB962C8B-B14F-4D97-AF65-F5344CB8AC3E}">
        <p14:creationId xmlns:p14="http://schemas.microsoft.com/office/powerpoint/2010/main" val="2403989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D9E0CE8-AE4C-0847-91EE-8934CC263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Nie jest prawdą, że prawda wyzwala!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6C69253-73F0-F24B-9484-AA2D1B9E7E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i="1" dirty="0"/>
              <a:t>Gdy to mówił, wielu w Niego uwierzyło.</a:t>
            </a:r>
          </a:p>
          <a:p>
            <a:r>
              <a:rPr lang="pl-PL" i="1" dirty="0"/>
              <a:t>I właśnie do tych Żydów, którzy uwierzyli, Jezus powiedział:</a:t>
            </a:r>
          </a:p>
          <a:p>
            <a:r>
              <a:rPr lang="pl-PL" i="1" dirty="0"/>
              <a:t>	Jeśli wytrwacie w moim Słowie, </a:t>
            </a:r>
          </a:p>
          <a:p>
            <a:r>
              <a:rPr lang="pl-PL" i="1" dirty="0"/>
              <a:t>		… to istotnie jesteście moimi uczniami </a:t>
            </a:r>
          </a:p>
          <a:p>
            <a:r>
              <a:rPr lang="pl-PL" i="1" dirty="0"/>
              <a:t>			… i poznacie prawdę, </a:t>
            </a:r>
          </a:p>
          <a:p>
            <a:r>
              <a:rPr lang="pl-PL" i="1" dirty="0"/>
              <a:t>				… a prawda was wyzwoli.</a:t>
            </a:r>
          </a:p>
          <a:p>
            <a:endParaRPr lang="pl-PL" i="1" dirty="0"/>
          </a:p>
          <a:p>
            <a:r>
              <a:rPr lang="pl-PL" i="1" dirty="0"/>
              <a:t>								(J8:30-32 </a:t>
            </a:r>
            <a:r>
              <a:rPr lang="pl-PL" i="1" dirty="0" err="1"/>
              <a:t>eib</a:t>
            </a:r>
            <a:r>
              <a:rPr lang="pl-PL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5289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ytuł 1">
            <a:extLst>
              <a:ext uri="{FF2B5EF4-FFF2-40B4-BE49-F238E27FC236}">
                <a16:creationId xmlns:a16="http://schemas.microsoft.com/office/drawing/2014/main" id="{625F2747-044D-2A48-AF37-8259D9854F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altLang="pl-PL" sz="5900" dirty="0"/>
              <a:t>Obraz prawdy</a:t>
            </a:r>
            <a:br>
              <a:rPr lang="pl-PL" altLang="pl-PL" sz="5900" dirty="0"/>
            </a:br>
            <a:br>
              <a:rPr lang="pl-PL" altLang="pl-PL" sz="5900" dirty="0"/>
            </a:br>
            <a:endParaRPr lang="pl-PL" altLang="pl-PL" dirty="0"/>
          </a:p>
        </p:txBody>
      </p:sp>
      <p:sp>
        <p:nvSpPr>
          <p:cNvPr id="6147" name="Symbol zastępczy zawartości 2">
            <a:extLst>
              <a:ext uri="{FF2B5EF4-FFF2-40B4-BE49-F238E27FC236}">
                <a16:creationId xmlns:a16="http://schemas.microsoft.com/office/drawing/2014/main" id="{BF017153-2399-344E-980F-88CF1FED70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endParaRPr lang="pl-PL" altLang="pl-PL" sz="2000" dirty="0"/>
          </a:p>
        </p:txBody>
      </p:sp>
      <p:pic>
        <p:nvPicPr>
          <p:cNvPr id="6148" name="Obraz 3">
            <a:extLst>
              <a:ext uri="{FF2B5EF4-FFF2-40B4-BE49-F238E27FC236}">
                <a16:creationId xmlns:a16="http://schemas.microsoft.com/office/drawing/2014/main" id="{7B68DC30-58F9-3E45-B169-154D5C4AA0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388" y="2873375"/>
            <a:ext cx="139065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79928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ytuł 1">
            <a:extLst>
              <a:ext uri="{FF2B5EF4-FFF2-40B4-BE49-F238E27FC236}">
                <a16:creationId xmlns:a16="http://schemas.microsoft.com/office/drawing/2014/main" id="{E10F2E36-1C65-2A43-A2E3-34E2CEB33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/>
              <a:t>Jest sobie takie coś</a:t>
            </a:r>
          </a:p>
        </p:txBody>
      </p:sp>
      <p:sp>
        <p:nvSpPr>
          <p:cNvPr id="30724" name="pole tekstowe 29">
            <a:extLst>
              <a:ext uri="{FF2B5EF4-FFF2-40B4-BE49-F238E27FC236}">
                <a16:creationId xmlns:a16="http://schemas.microsoft.com/office/drawing/2014/main" id="{BF3BB4FD-E229-E44C-A387-64B1484C1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290" y="4967954"/>
            <a:ext cx="851660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pl-PL" altLang="pl-PL" b="1" i="1" dirty="0"/>
              <a:t>Opis:</a:t>
            </a:r>
            <a:br>
              <a:rPr kumimoji="0" lang="pl-PL" altLang="pl-PL" b="1" i="1" dirty="0"/>
            </a:br>
            <a:r>
              <a:rPr kumimoji="0" lang="pl-PL" altLang="pl-PL" i="1" dirty="0"/>
              <a:t>To coś jest walcem, i zanurzonym w nim drugim mniejszym walcu. Osie walców nie przecinają się ale …</a:t>
            </a:r>
          </a:p>
        </p:txBody>
      </p:sp>
      <p:grpSp>
        <p:nvGrpSpPr>
          <p:cNvPr id="8" name="Grupa 29">
            <a:extLst>
              <a:ext uri="{FF2B5EF4-FFF2-40B4-BE49-F238E27FC236}">
                <a16:creationId xmlns:a16="http://schemas.microsoft.com/office/drawing/2014/main" id="{545F17AC-7334-0C40-9C3C-DCEB9F4A46EC}"/>
              </a:ext>
            </a:extLst>
          </p:cNvPr>
          <p:cNvGrpSpPr>
            <a:grpSpLocks/>
          </p:cNvGrpSpPr>
          <p:nvPr/>
        </p:nvGrpSpPr>
        <p:grpSpPr bwMode="auto">
          <a:xfrm rot="16200000">
            <a:off x="4589463" y="2857500"/>
            <a:ext cx="1439862" cy="1366838"/>
            <a:chOff x="3276600" y="2763838"/>
            <a:chExt cx="1439863" cy="1366837"/>
          </a:xfrm>
        </p:grpSpPr>
        <p:sp>
          <p:nvSpPr>
            <p:cNvPr id="11" name="Schemat blokowy: pamięć o dostępie bezpośrednim 30">
              <a:extLst>
                <a:ext uri="{FF2B5EF4-FFF2-40B4-BE49-F238E27FC236}">
                  <a16:creationId xmlns:a16="http://schemas.microsoft.com/office/drawing/2014/main" id="{739B59DD-C7A5-1B47-B4DF-57870FF9080D}"/>
                </a:ext>
              </a:extLst>
            </p:cNvPr>
            <p:cNvSpPr/>
            <p:nvPr/>
          </p:nvSpPr>
          <p:spPr>
            <a:xfrm>
              <a:off x="3276600" y="3267076"/>
              <a:ext cx="1439863" cy="863599"/>
            </a:xfrm>
            <a:prstGeom prst="flowChartMagneticDrum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sp>
          <p:nvSpPr>
            <p:cNvPr id="12" name="Schemat blokowy: dysk magnetyczny 32">
              <a:extLst>
                <a:ext uri="{FF2B5EF4-FFF2-40B4-BE49-F238E27FC236}">
                  <a16:creationId xmlns:a16="http://schemas.microsoft.com/office/drawing/2014/main" id="{D5251860-73EF-7D46-AA3C-432BCD608D24}"/>
                </a:ext>
              </a:extLst>
            </p:cNvPr>
            <p:cNvSpPr/>
            <p:nvPr/>
          </p:nvSpPr>
          <p:spPr>
            <a:xfrm>
              <a:off x="3563937" y="2762251"/>
              <a:ext cx="576263" cy="1150936"/>
            </a:xfrm>
            <a:prstGeom prst="flowChartMagneticDisk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10257817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ytuł 1">
            <a:extLst>
              <a:ext uri="{FF2B5EF4-FFF2-40B4-BE49-F238E27FC236}">
                <a16:creationId xmlns:a16="http://schemas.microsoft.com/office/drawing/2014/main" id="{C8E257AB-6FCC-454D-9CA9-C49557D84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/>
              <a:t>Techniczny sposób opisania tego czegoś</a:t>
            </a:r>
          </a:p>
        </p:txBody>
      </p:sp>
      <p:cxnSp>
        <p:nvCxnSpPr>
          <p:cNvPr id="4" name="Łącznik prosty ze strzałką 3">
            <a:extLst>
              <a:ext uri="{FF2B5EF4-FFF2-40B4-BE49-F238E27FC236}">
                <a16:creationId xmlns:a16="http://schemas.microsoft.com/office/drawing/2014/main" id="{BDA015B2-FF58-1A40-AB05-13C592F75AD1}"/>
              </a:ext>
            </a:extLst>
          </p:cNvPr>
          <p:cNvCxnSpPr/>
          <p:nvPr/>
        </p:nvCxnSpPr>
        <p:spPr>
          <a:xfrm>
            <a:off x="4440239" y="4365625"/>
            <a:ext cx="3887787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Łącznik prosty ze strzałką 5">
            <a:extLst>
              <a:ext uri="{FF2B5EF4-FFF2-40B4-BE49-F238E27FC236}">
                <a16:creationId xmlns:a16="http://schemas.microsoft.com/office/drawing/2014/main" id="{62727B2E-0866-5444-A3FC-A79579E809B0}"/>
              </a:ext>
            </a:extLst>
          </p:cNvPr>
          <p:cNvCxnSpPr/>
          <p:nvPr/>
        </p:nvCxnSpPr>
        <p:spPr>
          <a:xfrm flipV="1">
            <a:off x="4440238" y="1916113"/>
            <a:ext cx="0" cy="244951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y ze strzałką 7">
            <a:extLst>
              <a:ext uri="{FF2B5EF4-FFF2-40B4-BE49-F238E27FC236}">
                <a16:creationId xmlns:a16="http://schemas.microsoft.com/office/drawing/2014/main" id="{AFDDEE82-D34F-AB49-8E09-85EBC7C68A11}"/>
              </a:ext>
            </a:extLst>
          </p:cNvPr>
          <p:cNvCxnSpPr/>
          <p:nvPr/>
        </p:nvCxnSpPr>
        <p:spPr>
          <a:xfrm flipH="1">
            <a:off x="2566988" y="4365626"/>
            <a:ext cx="1873250" cy="187166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750" name="Grupa 6">
            <a:extLst>
              <a:ext uri="{FF2B5EF4-FFF2-40B4-BE49-F238E27FC236}">
                <a16:creationId xmlns:a16="http://schemas.microsoft.com/office/drawing/2014/main" id="{B772A2EF-DF5E-0B4B-B8F6-E635EECCD2EE}"/>
              </a:ext>
            </a:extLst>
          </p:cNvPr>
          <p:cNvGrpSpPr>
            <a:grpSpLocks/>
          </p:cNvGrpSpPr>
          <p:nvPr/>
        </p:nvGrpSpPr>
        <p:grpSpPr bwMode="auto">
          <a:xfrm rot="16200000">
            <a:off x="6051241" y="2270920"/>
            <a:ext cx="1008063" cy="803275"/>
            <a:chOff x="4355976" y="2271668"/>
            <a:chExt cx="1008112" cy="803275"/>
          </a:xfrm>
        </p:grpSpPr>
        <p:sp>
          <p:nvSpPr>
            <p:cNvPr id="17" name="Prostokąt 16">
              <a:extLst>
                <a:ext uri="{FF2B5EF4-FFF2-40B4-BE49-F238E27FC236}">
                  <a16:creationId xmlns:a16="http://schemas.microsoft.com/office/drawing/2014/main" id="{8CDD43DB-5318-AA43-B6A5-3B7950AED2EB}"/>
                </a:ext>
              </a:extLst>
            </p:cNvPr>
            <p:cNvSpPr/>
            <p:nvPr/>
          </p:nvSpPr>
          <p:spPr>
            <a:xfrm>
              <a:off x="4622689" y="2270081"/>
              <a:ext cx="431821" cy="4429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sp>
          <p:nvSpPr>
            <p:cNvPr id="16" name="Prostokąt 15">
              <a:extLst>
                <a:ext uri="{FF2B5EF4-FFF2-40B4-BE49-F238E27FC236}">
                  <a16:creationId xmlns:a16="http://schemas.microsoft.com/office/drawing/2014/main" id="{BDB0397A-DDF7-1946-B1C4-2EC74F4D5D17}"/>
                </a:ext>
              </a:extLst>
            </p:cNvPr>
            <p:cNvSpPr/>
            <p:nvPr/>
          </p:nvSpPr>
          <p:spPr>
            <a:xfrm>
              <a:off x="4355976" y="2571706"/>
              <a:ext cx="1008112" cy="5032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</p:grpSp>
      <p:sp>
        <p:nvSpPr>
          <p:cNvPr id="21" name="Równoległobok 20">
            <a:extLst>
              <a:ext uri="{FF2B5EF4-FFF2-40B4-BE49-F238E27FC236}">
                <a16:creationId xmlns:a16="http://schemas.microsoft.com/office/drawing/2014/main" id="{59EC7885-41AB-B243-A54A-631138F35535}"/>
              </a:ext>
            </a:extLst>
          </p:cNvPr>
          <p:cNvSpPr/>
          <p:nvPr/>
        </p:nvSpPr>
        <p:spPr>
          <a:xfrm rot="5400000" flipV="1">
            <a:off x="2659857" y="3158332"/>
            <a:ext cx="1528762" cy="415925"/>
          </a:xfrm>
          <a:prstGeom prst="parallelogram">
            <a:avLst>
              <a:gd name="adj" fmla="val 11138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8" name="Elipsa 17">
            <a:extLst>
              <a:ext uri="{FF2B5EF4-FFF2-40B4-BE49-F238E27FC236}">
                <a16:creationId xmlns:a16="http://schemas.microsoft.com/office/drawing/2014/main" id="{3344A709-D131-E446-9730-F2BF472BB7F6}"/>
              </a:ext>
            </a:extLst>
          </p:cNvPr>
          <p:cNvSpPr/>
          <p:nvPr/>
        </p:nvSpPr>
        <p:spPr>
          <a:xfrm>
            <a:off x="3105151" y="3246438"/>
            <a:ext cx="290513" cy="5397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31753" name="pole tekstowe 21">
            <a:extLst>
              <a:ext uri="{FF2B5EF4-FFF2-40B4-BE49-F238E27FC236}">
                <a16:creationId xmlns:a16="http://schemas.microsoft.com/office/drawing/2014/main" id="{97062915-B7BA-C645-81FF-E89F91823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5989" y="1762125"/>
            <a:ext cx="4822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pl-PL" altLang="pl-PL" sz="1800" dirty="0"/>
              <a:t>Rzut #1</a:t>
            </a:r>
          </a:p>
        </p:txBody>
      </p:sp>
      <p:sp>
        <p:nvSpPr>
          <p:cNvPr id="56334" name="pole tekstowe 24">
            <a:extLst>
              <a:ext uri="{FF2B5EF4-FFF2-40B4-BE49-F238E27FC236}">
                <a16:creationId xmlns:a16="http://schemas.microsoft.com/office/drawing/2014/main" id="{4350513D-B494-7648-AF05-A4EC6181CA4E}"/>
              </a:ext>
            </a:extLst>
          </p:cNvPr>
          <p:cNvSpPr txBox="1">
            <a:spLocks noChangeArrowheads="1"/>
          </p:cNvSpPr>
          <p:nvPr/>
        </p:nvSpPr>
        <p:spPr bwMode="auto">
          <a:xfrm rot="18750885">
            <a:off x="2725739" y="2039939"/>
            <a:ext cx="1512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kumimoji="0" lang="pl-PL" sz="1800" dirty="0">
                <a:latin typeface="+mn-lt"/>
              </a:rPr>
              <a:t>Rzut #3</a:t>
            </a:r>
          </a:p>
        </p:txBody>
      </p:sp>
      <p:sp>
        <p:nvSpPr>
          <p:cNvPr id="56338" name="pole tekstowe 32">
            <a:extLst>
              <a:ext uri="{FF2B5EF4-FFF2-40B4-BE49-F238E27FC236}">
                <a16:creationId xmlns:a16="http://schemas.microsoft.com/office/drawing/2014/main" id="{DA7AF4B7-3ADE-F842-8697-4DC9223639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8464" y="5597278"/>
            <a:ext cx="2498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kumimoji="0" lang="pl-PL" sz="1800" dirty="0">
                <a:latin typeface="+mn-lt"/>
              </a:rPr>
              <a:t>Rzut #2</a:t>
            </a:r>
          </a:p>
        </p:txBody>
      </p:sp>
      <p:sp>
        <p:nvSpPr>
          <p:cNvPr id="20" name="Równoległobok 19">
            <a:extLst>
              <a:ext uri="{FF2B5EF4-FFF2-40B4-BE49-F238E27FC236}">
                <a16:creationId xmlns:a16="http://schemas.microsoft.com/office/drawing/2014/main" id="{FBAD237F-8957-F047-90C1-41EFC966A629}"/>
              </a:ext>
            </a:extLst>
          </p:cNvPr>
          <p:cNvSpPr/>
          <p:nvPr/>
        </p:nvSpPr>
        <p:spPr>
          <a:xfrm rot="10800000" flipH="1" flipV="1">
            <a:off x="4872039" y="5284541"/>
            <a:ext cx="1093787" cy="296862"/>
          </a:xfrm>
          <a:prstGeom prst="parallelogram">
            <a:avLst>
              <a:gd name="adj" fmla="val 11138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grpSp>
        <p:nvGrpSpPr>
          <p:cNvPr id="31765" name="Grupa 29">
            <a:extLst>
              <a:ext uri="{FF2B5EF4-FFF2-40B4-BE49-F238E27FC236}">
                <a16:creationId xmlns:a16="http://schemas.microsoft.com/office/drawing/2014/main" id="{A961F006-539D-034E-B562-D4AC3CA1D8EA}"/>
              </a:ext>
            </a:extLst>
          </p:cNvPr>
          <p:cNvGrpSpPr>
            <a:grpSpLocks/>
          </p:cNvGrpSpPr>
          <p:nvPr/>
        </p:nvGrpSpPr>
        <p:grpSpPr bwMode="auto">
          <a:xfrm rot="16200000">
            <a:off x="4589463" y="2857500"/>
            <a:ext cx="1439862" cy="1366838"/>
            <a:chOff x="3276600" y="2763838"/>
            <a:chExt cx="1439863" cy="1366837"/>
          </a:xfrm>
        </p:grpSpPr>
        <p:sp>
          <p:nvSpPr>
            <p:cNvPr id="31" name="Schemat blokowy: pamięć o dostępie bezpośrednim 30">
              <a:extLst>
                <a:ext uri="{FF2B5EF4-FFF2-40B4-BE49-F238E27FC236}">
                  <a16:creationId xmlns:a16="http://schemas.microsoft.com/office/drawing/2014/main" id="{AA6797F7-F495-F34C-B358-CFD4ADAC53DC}"/>
                </a:ext>
              </a:extLst>
            </p:cNvPr>
            <p:cNvSpPr/>
            <p:nvPr/>
          </p:nvSpPr>
          <p:spPr>
            <a:xfrm>
              <a:off x="3276600" y="3267076"/>
              <a:ext cx="1439863" cy="863599"/>
            </a:xfrm>
            <a:prstGeom prst="flowChartMagneticDrum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sp>
          <p:nvSpPr>
            <p:cNvPr id="33" name="Schemat blokowy: dysk magnetyczny 32">
              <a:extLst>
                <a:ext uri="{FF2B5EF4-FFF2-40B4-BE49-F238E27FC236}">
                  <a16:creationId xmlns:a16="http://schemas.microsoft.com/office/drawing/2014/main" id="{43893985-DB60-8B44-A46A-2A15C498C330}"/>
                </a:ext>
              </a:extLst>
            </p:cNvPr>
            <p:cNvSpPr/>
            <p:nvPr/>
          </p:nvSpPr>
          <p:spPr>
            <a:xfrm>
              <a:off x="3563937" y="2762251"/>
              <a:ext cx="576263" cy="1150936"/>
            </a:xfrm>
            <a:prstGeom prst="flowChartMagneticDisk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</p:grp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78FCC9C0-BCFA-5E49-A38B-4B7DF38472E2}"/>
              </a:ext>
            </a:extLst>
          </p:cNvPr>
          <p:cNvCxnSpPr>
            <a:cxnSpLocks/>
          </p:cNvCxnSpPr>
          <p:nvPr/>
        </p:nvCxnSpPr>
        <p:spPr>
          <a:xfrm flipV="1">
            <a:off x="6096000" y="2831372"/>
            <a:ext cx="473679" cy="473679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CC376942-EB6F-FA4F-AB09-37302A24D226}"/>
              </a:ext>
            </a:extLst>
          </p:cNvPr>
          <p:cNvCxnSpPr/>
          <p:nvPr/>
        </p:nvCxnSpPr>
        <p:spPr>
          <a:xfrm flipH="1">
            <a:off x="3797300" y="3255963"/>
            <a:ext cx="928688" cy="0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ipsa 33">
            <a:extLst>
              <a:ext uri="{FF2B5EF4-FFF2-40B4-BE49-F238E27FC236}">
                <a16:creationId xmlns:a16="http://schemas.microsoft.com/office/drawing/2014/main" id="{A9C42AE1-E538-8C48-8496-B2C2E1D403FE}"/>
              </a:ext>
            </a:extLst>
          </p:cNvPr>
          <p:cNvSpPr/>
          <p:nvPr/>
        </p:nvSpPr>
        <p:spPr>
          <a:xfrm>
            <a:off x="5248276" y="5055941"/>
            <a:ext cx="798513" cy="4635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cxnSp>
        <p:nvCxnSpPr>
          <p:cNvPr id="32" name="Łącznik prosty ze strzałką 31">
            <a:extLst>
              <a:ext uri="{FF2B5EF4-FFF2-40B4-BE49-F238E27FC236}">
                <a16:creationId xmlns:a16="http://schemas.microsoft.com/office/drawing/2014/main" id="{F77B024B-50C1-F141-93B7-1A05337E9AC9}"/>
              </a:ext>
            </a:extLst>
          </p:cNvPr>
          <p:cNvCxnSpPr>
            <a:cxnSpLocks/>
          </p:cNvCxnSpPr>
          <p:nvPr/>
        </p:nvCxnSpPr>
        <p:spPr>
          <a:xfrm>
            <a:off x="5591175" y="4287475"/>
            <a:ext cx="0" cy="705946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2536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2B6FCB-B242-9045-885C-84F931229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Światopogląd ucznia</a:t>
            </a:r>
            <a:br>
              <a:rPr lang="pl-PL" dirty="0"/>
            </a:br>
            <a:br>
              <a:rPr lang="pl-PL" dirty="0"/>
            </a:br>
            <a:r>
              <a:rPr lang="pl-PL" sz="4000" dirty="0"/>
              <a:t>Część #1 – O słowie (filozofia)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2036F9F-FF6B-6042-B0F4-ACD4B79908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algn="r"/>
            <a:r>
              <a:rPr lang="pl-PL"/>
              <a:t>Cykl wykładów w trakcje S.D.P.</a:t>
            </a:r>
            <a:br>
              <a:rPr lang="pl-PL"/>
            </a:br>
            <a:r>
              <a:rPr lang="pl-PL"/>
              <a:t>Gliwice, jesień ’2020</a:t>
            </a:r>
          </a:p>
          <a:p>
            <a:pPr algn="r"/>
            <a:endParaRPr lang="pl-PL"/>
          </a:p>
          <a:p>
            <a:pPr algn="r"/>
            <a:r>
              <a:rPr lang="pl-PL"/>
              <a:t>Wojciech Apel</a:t>
            </a:r>
            <a:br>
              <a:rPr lang="pl-PL"/>
            </a:br>
            <a:r>
              <a:rPr lang="pl-PL"/>
              <a:t>wojtek@pp.org.pl</a:t>
            </a:r>
            <a:br>
              <a:rPr lang="pl-PL"/>
            </a:br>
            <a:r>
              <a:rPr lang="pl-PL"/>
              <a:t>601425019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349346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ytuł 1">
            <a:extLst>
              <a:ext uri="{FF2B5EF4-FFF2-40B4-BE49-F238E27FC236}">
                <a16:creationId xmlns:a16="http://schemas.microsoft.com/office/drawing/2014/main" id="{C8E257AB-6FCC-454D-9CA9-C49557D84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/>
              <a:t>Chemiczny opis</a:t>
            </a:r>
          </a:p>
        </p:txBody>
      </p:sp>
      <p:grpSp>
        <p:nvGrpSpPr>
          <p:cNvPr id="31765" name="Grupa 29">
            <a:extLst>
              <a:ext uri="{FF2B5EF4-FFF2-40B4-BE49-F238E27FC236}">
                <a16:creationId xmlns:a16="http://schemas.microsoft.com/office/drawing/2014/main" id="{A961F006-539D-034E-B562-D4AC3CA1D8EA}"/>
              </a:ext>
            </a:extLst>
          </p:cNvPr>
          <p:cNvGrpSpPr>
            <a:grpSpLocks/>
          </p:cNvGrpSpPr>
          <p:nvPr/>
        </p:nvGrpSpPr>
        <p:grpSpPr bwMode="auto">
          <a:xfrm rot="16200000">
            <a:off x="4589463" y="2857500"/>
            <a:ext cx="1439862" cy="1366838"/>
            <a:chOff x="3276600" y="2763838"/>
            <a:chExt cx="1439863" cy="1366837"/>
          </a:xfrm>
        </p:grpSpPr>
        <p:sp>
          <p:nvSpPr>
            <p:cNvPr id="31" name="Schemat blokowy: pamięć o dostępie bezpośrednim 30">
              <a:extLst>
                <a:ext uri="{FF2B5EF4-FFF2-40B4-BE49-F238E27FC236}">
                  <a16:creationId xmlns:a16="http://schemas.microsoft.com/office/drawing/2014/main" id="{AA6797F7-F495-F34C-B358-CFD4ADAC53DC}"/>
                </a:ext>
              </a:extLst>
            </p:cNvPr>
            <p:cNvSpPr/>
            <p:nvPr/>
          </p:nvSpPr>
          <p:spPr>
            <a:xfrm>
              <a:off x="3276600" y="3267076"/>
              <a:ext cx="1439863" cy="863599"/>
            </a:xfrm>
            <a:prstGeom prst="flowChartMagneticDrum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sp>
          <p:nvSpPr>
            <p:cNvPr id="33" name="Schemat blokowy: dysk magnetyczny 32">
              <a:extLst>
                <a:ext uri="{FF2B5EF4-FFF2-40B4-BE49-F238E27FC236}">
                  <a16:creationId xmlns:a16="http://schemas.microsoft.com/office/drawing/2014/main" id="{43893985-DB60-8B44-A46A-2A15C498C330}"/>
                </a:ext>
              </a:extLst>
            </p:cNvPr>
            <p:cNvSpPr/>
            <p:nvPr/>
          </p:nvSpPr>
          <p:spPr>
            <a:xfrm>
              <a:off x="3563937" y="2762251"/>
              <a:ext cx="576263" cy="1150936"/>
            </a:xfrm>
            <a:prstGeom prst="flowChartMagneticDisk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</p:grpSp>
      <p:sp>
        <p:nvSpPr>
          <p:cNvPr id="22" name="pole tekstowe 29">
            <a:extLst>
              <a:ext uri="{FF2B5EF4-FFF2-40B4-BE49-F238E27FC236}">
                <a16:creationId xmlns:a16="http://schemas.microsoft.com/office/drawing/2014/main" id="{6F23BAD6-836F-484A-B6DE-CEF393FCF1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0238" y="4967954"/>
            <a:ext cx="694965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pl-PL" altLang="pl-PL" b="1" i="1" dirty="0"/>
              <a:t>Opis:</a:t>
            </a:r>
            <a:br>
              <a:rPr kumimoji="0" lang="pl-PL" altLang="pl-PL" b="1" i="1" dirty="0"/>
            </a:br>
            <a:r>
              <a:rPr kumimoji="0" lang="pl-PL" altLang="pl-PL" i="1" dirty="0"/>
              <a:t>To coś wykonane było z plasteliny? Modeliny? </a:t>
            </a:r>
            <a:br>
              <a:rPr kumimoji="0" lang="pl-PL" altLang="pl-PL" i="1" dirty="0"/>
            </a:br>
            <a:r>
              <a:rPr kumimoji="0" lang="pl-PL" altLang="pl-PL" i="1" dirty="0"/>
              <a:t>Nie, … z ….. Zapomniałem.</a:t>
            </a:r>
          </a:p>
        </p:txBody>
      </p:sp>
    </p:spTree>
    <p:extLst>
      <p:ext uri="{BB962C8B-B14F-4D97-AF65-F5344CB8AC3E}">
        <p14:creationId xmlns:p14="http://schemas.microsoft.com/office/powerpoint/2010/main" val="11059513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D293B7-7D76-8847-A05A-D33C4B030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Font typeface="+mj-lt"/>
              <a:buNone/>
            </a:pPr>
            <a:r>
              <a:rPr lang="pl-PL"/>
              <a:t>#5. Światopogląd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226183F-58E3-634B-91D3-86D6563E98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68624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28C3E75B-9EE9-E342-BAAC-BE817CE509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pl-PL" sz="4800" i="1"/>
              <a:t>		Światopogląd?</a:t>
            </a:r>
          </a:p>
          <a:p>
            <a:pPr algn="l"/>
            <a:endParaRPr lang="pl-PL" sz="4800" i="1"/>
          </a:p>
          <a:p>
            <a:pPr algn="l"/>
            <a:r>
              <a:rPr lang="pl-PL" sz="4800" i="1"/>
              <a:t>			Przecież każdy to ma!</a:t>
            </a:r>
            <a:endParaRPr lang="pl-PL" sz="4800" i="1" dirty="0"/>
          </a:p>
        </p:txBody>
      </p:sp>
    </p:spTree>
    <p:extLst>
      <p:ext uri="{BB962C8B-B14F-4D97-AF65-F5344CB8AC3E}">
        <p14:creationId xmlns:p14="http://schemas.microsoft.com/office/powerpoint/2010/main" val="139922833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037F4D3-D3B5-AC46-AF21-0EBCE3BCD87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b="1" dirty="0"/>
              <a:t>Światopogląd</a:t>
            </a:r>
            <a:r>
              <a:rPr lang="pl-PL" dirty="0"/>
              <a:t> – względnie stały zespół przekonań i opinii (często wartościujących) na temat otaczającego świata, czerpanych z rozmaitych dziedzin kultury, głównie z nauki, sztuki, religii i filozofii.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709D412-17E2-2742-8694-57CF9855B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Światopogląd (wg Wiki)</a:t>
            </a:r>
          </a:p>
        </p:txBody>
      </p:sp>
      <p:sp>
        <p:nvSpPr>
          <p:cNvPr id="27" name="Symbol zastępczy zawartości 26">
            <a:extLst>
              <a:ext uri="{FF2B5EF4-FFF2-40B4-BE49-F238E27FC236}">
                <a16:creationId xmlns:a16="http://schemas.microsoft.com/office/drawing/2014/main" id="{8EE751ED-1C35-504D-AAED-1BBD7101E14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92622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037F4D3-D3B5-AC46-AF21-0EBCE3BCD87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b="1" dirty="0"/>
              <a:t>Światopogląd</a:t>
            </a:r>
            <a:r>
              <a:rPr lang="pl-PL" dirty="0"/>
              <a:t> to osobisty </a:t>
            </a:r>
            <a:r>
              <a:rPr lang="pl-PL"/>
              <a:t>opis rzeczywistości.</a:t>
            </a:r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709D412-17E2-2742-8694-57CF9855B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Światopogląd</a:t>
            </a:r>
            <a:endParaRPr lang="pl-PL" dirty="0"/>
          </a:p>
        </p:txBody>
      </p:sp>
      <p:sp>
        <p:nvSpPr>
          <p:cNvPr id="25" name="Symbol zastępczy zawartości 24">
            <a:extLst>
              <a:ext uri="{FF2B5EF4-FFF2-40B4-BE49-F238E27FC236}">
                <a16:creationId xmlns:a16="http://schemas.microsoft.com/office/drawing/2014/main" id="{8E1ED241-4986-B342-A6D5-2010654F13F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031794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C36437-19DB-FA4B-9944-6B8519F97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O światopoglądzie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8F8C79A-29BB-9C44-A287-9D88F5AF92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pl-PL" dirty="0"/>
              <a:t>Każdy go ma!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Skoro to opis – to składa się ze zdań.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Każdy z nas dzieli zdania swojego światopoglądu na wiedzę i wiarę. 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Światopogląd to suma tego co wiemy i w co wierzymy.</a:t>
            </a:r>
          </a:p>
        </p:txBody>
      </p:sp>
    </p:spTree>
    <p:extLst>
      <p:ext uri="{BB962C8B-B14F-4D97-AF65-F5344CB8AC3E}">
        <p14:creationId xmlns:p14="http://schemas.microsoft.com/office/powerpoint/2010/main" val="2842817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0AECC746-A632-414A-B06D-396104FCE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99533"/>
            <a:ext cx="10520363" cy="4351338"/>
          </a:xfrm>
        </p:spPr>
        <p:txBody>
          <a:bodyPr/>
          <a:lstStyle/>
          <a:p>
            <a:r>
              <a:rPr lang="pl-PL" dirty="0"/>
              <a:t>Problemem nie jest deklaratywny wybór właściwego światopoglądu,</a:t>
            </a:r>
          </a:p>
          <a:p>
            <a:r>
              <a:rPr lang="pl-PL" dirty="0"/>
              <a:t> </a:t>
            </a:r>
            <a:br>
              <a:rPr lang="pl-PL" dirty="0"/>
            </a:br>
            <a:r>
              <a:rPr lang="pl-PL" dirty="0"/>
              <a:t>problemem jest spójność poglądów, </a:t>
            </a:r>
            <a:br>
              <a:rPr lang="pl-PL" dirty="0"/>
            </a:br>
            <a:r>
              <a:rPr lang="pl-PL" dirty="0"/>
              <a:t>a jeszcze większym spójność życia.</a:t>
            </a:r>
          </a:p>
        </p:txBody>
      </p:sp>
    </p:spTree>
    <p:extLst>
      <p:ext uri="{BB962C8B-B14F-4D97-AF65-F5344CB8AC3E}">
        <p14:creationId xmlns:p14="http://schemas.microsoft.com/office/powerpoint/2010/main" val="111738929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FAA87F4-DB39-E14E-848F-8EA0DCD08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#5a Klasyfikacja światopoglądów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5BA7A4A-81D5-2A45-A864-8284B193BA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202544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Główne pytania światopoglądu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pl-PL" sz="4400" dirty="0"/>
              <a:t>Skąd jestem?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4400" dirty="0"/>
              <a:t>Kim jestem?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4400" dirty="0"/>
              <a:t>Dokąd zmierzam?</a:t>
            </a:r>
          </a:p>
        </p:txBody>
      </p:sp>
    </p:spTree>
    <p:extLst>
      <p:ext uri="{BB962C8B-B14F-4D97-AF65-F5344CB8AC3E}">
        <p14:creationId xmlns:p14="http://schemas.microsoft.com/office/powerpoint/2010/main" val="70656364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/>
              <a:t>Podział światopoglądów </a:t>
            </a:r>
            <a:br>
              <a:rPr lang="pl-PL" sz="4000" dirty="0"/>
            </a:br>
            <a:r>
              <a:rPr lang="pl-PL" sz="4000" dirty="0"/>
              <a:t>ze względu na używanie logiki</a:t>
            </a:r>
          </a:p>
        </p:txBody>
      </p:sp>
      <p:sp>
        <p:nvSpPr>
          <p:cNvPr id="4" name="Zaokrąglony prostokąt 3"/>
          <p:cNvSpPr/>
          <p:nvPr/>
        </p:nvSpPr>
        <p:spPr>
          <a:xfrm>
            <a:off x="1658459" y="1690688"/>
            <a:ext cx="3690290" cy="4711425"/>
          </a:xfrm>
          <a:prstGeom prst="roundRect">
            <a:avLst>
              <a:gd name="adj" fmla="val 7703"/>
            </a:avLst>
          </a:prstGeom>
          <a:solidFill>
            <a:srgbClr val="D4E3FC"/>
          </a:solidFill>
          <a:ln>
            <a:solidFill>
              <a:srgbClr val="8EB3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400" dirty="0">
                <a:solidFill>
                  <a:schemeClr val="accent1">
                    <a:lumMod val="50000"/>
                  </a:schemeClr>
                </a:solidFill>
              </a:rPr>
              <a:t>Osoba wyznająca światopogląd nie używa logiki.</a:t>
            </a:r>
          </a:p>
        </p:txBody>
      </p:sp>
      <p:sp>
        <p:nvSpPr>
          <p:cNvPr id="5" name="Zaokrąglony prostokąt 4"/>
          <p:cNvSpPr/>
          <p:nvPr/>
        </p:nvSpPr>
        <p:spPr>
          <a:xfrm>
            <a:off x="5842084" y="1690687"/>
            <a:ext cx="4727593" cy="4711425"/>
          </a:xfrm>
          <a:prstGeom prst="roundRect">
            <a:avLst>
              <a:gd name="adj" fmla="val 7703"/>
            </a:avLst>
          </a:prstGeom>
          <a:solidFill>
            <a:srgbClr val="D4E3FC"/>
          </a:solidFill>
          <a:ln>
            <a:solidFill>
              <a:srgbClr val="8EB3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400" dirty="0">
                <a:solidFill>
                  <a:schemeClr val="accent1">
                    <a:lumMod val="50000"/>
                  </a:schemeClr>
                </a:solidFill>
              </a:rPr>
              <a:t>Tworzony światopogląd wyrażany jest za pomocą zdań, dających się wartościować. Można używać logiki.</a:t>
            </a:r>
          </a:p>
        </p:txBody>
      </p:sp>
      <p:cxnSp>
        <p:nvCxnSpPr>
          <p:cNvPr id="7" name="Łącznik prostoliniowy 6"/>
          <p:cNvCxnSpPr/>
          <p:nvPr/>
        </p:nvCxnSpPr>
        <p:spPr>
          <a:xfrm flipV="1">
            <a:off x="5652859" y="1556792"/>
            <a:ext cx="10812" cy="5112567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oleTekstowe 8"/>
          <p:cNvSpPr txBox="1"/>
          <p:nvPr/>
        </p:nvSpPr>
        <p:spPr>
          <a:xfrm rot="16200000">
            <a:off x="3690352" y="3159949"/>
            <a:ext cx="3575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Kryterium używania logiki</a:t>
            </a:r>
          </a:p>
        </p:txBody>
      </p:sp>
      <p:sp>
        <p:nvSpPr>
          <p:cNvPr id="12" name="Strzałka w lewo i prawo 11"/>
          <p:cNvSpPr/>
          <p:nvPr/>
        </p:nvSpPr>
        <p:spPr>
          <a:xfrm>
            <a:off x="3955499" y="4934655"/>
            <a:ext cx="3394720" cy="13894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/>
              <a:t>Sprzeczność,</a:t>
            </a:r>
          </a:p>
          <a:p>
            <a:pPr algn="ctr"/>
            <a:r>
              <a:rPr lang="pl-PL" sz="2000" dirty="0"/>
              <a:t>choć trudno ją wykazać</a:t>
            </a:r>
          </a:p>
        </p:txBody>
      </p:sp>
    </p:spTree>
    <p:extLst>
      <p:ext uri="{BB962C8B-B14F-4D97-AF65-F5344CB8AC3E}">
        <p14:creationId xmlns:p14="http://schemas.microsoft.com/office/powerpoint/2010/main" val="1602743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C4A5082-23F0-594C-B59B-20AC4DD84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Plan wykładu o słowach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91D52D3-1E8B-BD4A-A487-2BF30BC9AD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pl-PL" dirty="0"/>
              <a:t>Ważność słów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Ważność znaczenia słów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Ważne słowa (przykłady)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Definicja prawdy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Światopogląd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Twój światopogląd o prawda</a:t>
            </a:r>
          </a:p>
          <a:p>
            <a:pPr marL="514350" indent="-514350">
              <a:buFont typeface="+mj-lt"/>
              <a:buAutoNum type="arabicPeriod"/>
            </a:pPr>
            <a:endParaRPr lang="pl-PL" dirty="0"/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Dodatki</a:t>
            </a:r>
          </a:p>
          <a:p>
            <a:pPr marL="971550" lvl="1" indent="-514350">
              <a:buFont typeface="+mj-lt"/>
              <a:buAutoNum type="arabicPeriod"/>
            </a:pPr>
            <a:r>
              <a:rPr lang="pl-PL" dirty="0"/>
              <a:t>Zasady interpretacji Pism</a:t>
            </a:r>
          </a:p>
          <a:p>
            <a:pPr marL="971550" lvl="1" indent="-514350">
              <a:buFont typeface="+mj-lt"/>
              <a:buAutoNum type="arabicPeriod"/>
            </a:pPr>
            <a:r>
              <a:rPr lang="pl-PL" dirty="0"/>
              <a:t>Wiarygodność Pism</a:t>
            </a:r>
          </a:p>
        </p:txBody>
      </p:sp>
    </p:spTree>
    <p:extLst>
      <p:ext uri="{BB962C8B-B14F-4D97-AF65-F5344CB8AC3E}">
        <p14:creationId xmlns:p14="http://schemas.microsoft.com/office/powerpoint/2010/main" val="169544373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/>
              <a:t>Podział </a:t>
            </a:r>
            <a:r>
              <a:rPr lang="pl-PL" sz="4000"/>
              <a:t>światopoglądów </a:t>
            </a:r>
            <a:br>
              <a:rPr lang="pl-PL" sz="4000"/>
            </a:br>
            <a:r>
              <a:rPr lang="pl-PL" sz="4000"/>
              <a:t>z </a:t>
            </a:r>
            <a:r>
              <a:rPr lang="pl-PL" sz="4000" dirty="0"/>
              <a:t>uwagi na istnienie Boga</a:t>
            </a:r>
          </a:p>
        </p:txBody>
      </p:sp>
      <p:sp>
        <p:nvSpPr>
          <p:cNvPr id="4" name="Zaokrąglony prostokąt 3"/>
          <p:cNvSpPr/>
          <p:nvPr/>
        </p:nvSpPr>
        <p:spPr>
          <a:xfrm>
            <a:off x="1658459" y="1690688"/>
            <a:ext cx="3690290" cy="4711425"/>
          </a:xfrm>
          <a:prstGeom prst="roundRect">
            <a:avLst>
              <a:gd name="adj" fmla="val 7703"/>
            </a:avLst>
          </a:prstGeom>
          <a:solidFill>
            <a:srgbClr val="D4E3FC"/>
          </a:solidFill>
          <a:ln>
            <a:solidFill>
              <a:srgbClr val="8EB3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400" dirty="0">
                <a:solidFill>
                  <a:schemeClr val="accent1">
                    <a:lumMod val="50000"/>
                  </a:schemeClr>
                </a:solidFill>
              </a:rPr>
              <a:t>Osoba wyznająca światopogląd nie używa logiki.</a:t>
            </a:r>
          </a:p>
        </p:txBody>
      </p:sp>
      <p:sp>
        <p:nvSpPr>
          <p:cNvPr id="5" name="Zaokrąglony prostokąt 4"/>
          <p:cNvSpPr/>
          <p:nvPr/>
        </p:nvSpPr>
        <p:spPr>
          <a:xfrm>
            <a:off x="5842084" y="1690688"/>
            <a:ext cx="4727593" cy="2104104"/>
          </a:xfrm>
          <a:prstGeom prst="roundRect">
            <a:avLst>
              <a:gd name="adj" fmla="val 7703"/>
            </a:avLst>
          </a:prstGeom>
          <a:solidFill>
            <a:srgbClr val="D4E3FC"/>
          </a:solidFill>
          <a:ln>
            <a:solidFill>
              <a:srgbClr val="8EB3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400" dirty="0">
                <a:solidFill>
                  <a:schemeClr val="accent1">
                    <a:lumMod val="50000"/>
                  </a:schemeClr>
                </a:solidFill>
              </a:rPr>
              <a:t>Bóg (Stwórca) istnieje i jest oddzielony od kosmosu (wszechświata), który stworzył. </a:t>
            </a:r>
          </a:p>
        </p:txBody>
      </p:sp>
      <p:sp>
        <p:nvSpPr>
          <p:cNvPr id="6" name="Zaokrąglony prostokąt 5"/>
          <p:cNvSpPr/>
          <p:nvPr/>
        </p:nvSpPr>
        <p:spPr>
          <a:xfrm>
            <a:off x="5842084" y="4298009"/>
            <a:ext cx="4727593" cy="2104104"/>
          </a:xfrm>
          <a:prstGeom prst="roundRect">
            <a:avLst>
              <a:gd name="adj" fmla="val 7703"/>
            </a:avLst>
          </a:prstGeom>
          <a:solidFill>
            <a:srgbClr val="D4E3FC"/>
          </a:solidFill>
          <a:ln>
            <a:solidFill>
              <a:srgbClr val="8EB3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400" dirty="0">
                <a:solidFill>
                  <a:schemeClr val="accent1">
                    <a:lumMod val="50000"/>
                  </a:schemeClr>
                </a:solidFill>
              </a:rPr>
              <a:t>Tylko kosmos (wszechświat) istnieje (zawsze istniał, będzie istniał).</a:t>
            </a:r>
          </a:p>
        </p:txBody>
      </p:sp>
      <p:cxnSp>
        <p:nvCxnSpPr>
          <p:cNvPr id="7" name="Łącznik prostoliniowy 6"/>
          <p:cNvCxnSpPr/>
          <p:nvPr/>
        </p:nvCxnSpPr>
        <p:spPr>
          <a:xfrm flipV="1">
            <a:off x="5652859" y="1556792"/>
            <a:ext cx="10812" cy="5112567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oleTekstowe 8"/>
          <p:cNvSpPr txBox="1"/>
          <p:nvPr/>
        </p:nvSpPr>
        <p:spPr>
          <a:xfrm rot="16200000">
            <a:off x="4154608" y="2695693"/>
            <a:ext cx="2647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Kryterium używania logiki</a:t>
            </a:r>
          </a:p>
        </p:txBody>
      </p:sp>
      <p:cxnSp>
        <p:nvCxnSpPr>
          <p:cNvPr id="10" name="Łącznik prostoliniowy 6"/>
          <p:cNvCxnSpPr/>
          <p:nvPr/>
        </p:nvCxnSpPr>
        <p:spPr>
          <a:xfrm>
            <a:off x="5842084" y="4070708"/>
            <a:ext cx="4609606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Tekstowe 10"/>
          <p:cNvSpPr txBox="1"/>
          <p:nvPr/>
        </p:nvSpPr>
        <p:spPr>
          <a:xfrm>
            <a:off x="5756053" y="3743743"/>
            <a:ext cx="3420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Logiczne zaprzeczenie</a:t>
            </a:r>
          </a:p>
        </p:txBody>
      </p:sp>
    </p:spTree>
    <p:extLst>
      <p:ext uri="{BB962C8B-B14F-4D97-AF65-F5344CB8AC3E}">
        <p14:creationId xmlns:p14="http://schemas.microsoft.com/office/powerpoint/2010/main" val="364742731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Klasyfikacja światopoglądów </a:t>
            </a:r>
            <a:br>
              <a:rPr lang="pl-PL" dirty="0"/>
            </a:br>
            <a:r>
              <a:rPr lang="pl-PL" dirty="0"/>
              <a:t>i pierwsza próba ich nazwania</a:t>
            </a:r>
          </a:p>
        </p:txBody>
      </p:sp>
      <p:sp>
        <p:nvSpPr>
          <p:cNvPr id="4" name="Zaokrąglony prostokąt 3"/>
          <p:cNvSpPr/>
          <p:nvPr/>
        </p:nvSpPr>
        <p:spPr>
          <a:xfrm>
            <a:off x="1658459" y="1690688"/>
            <a:ext cx="3690290" cy="4711425"/>
          </a:xfrm>
          <a:prstGeom prst="roundRect">
            <a:avLst>
              <a:gd name="adj" fmla="val 7703"/>
            </a:avLst>
          </a:prstGeom>
          <a:solidFill>
            <a:srgbClr val="D4E3FC"/>
          </a:solidFill>
          <a:ln>
            <a:solidFill>
              <a:srgbClr val="8EB3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dirty="0">
                <a:solidFill>
                  <a:schemeClr val="accent1">
                    <a:lumMod val="50000"/>
                  </a:schemeClr>
                </a:solidFill>
              </a:rPr>
              <a:t>Panteizm</a:t>
            </a:r>
          </a:p>
        </p:txBody>
      </p:sp>
      <p:sp>
        <p:nvSpPr>
          <p:cNvPr id="5" name="Zaokrąglony prostokąt 4"/>
          <p:cNvSpPr/>
          <p:nvPr/>
        </p:nvSpPr>
        <p:spPr>
          <a:xfrm>
            <a:off x="5842084" y="1690688"/>
            <a:ext cx="4727593" cy="2104104"/>
          </a:xfrm>
          <a:prstGeom prst="roundRect">
            <a:avLst>
              <a:gd name="adj" fmla="val 7703"/>
            </a:avLst>
          </a:prstGeom>
          <a:solidFill>
            <a:srgbClr val="D4E3FC"/>
          </a:solidFill>
          <a:ln>
            <a:solidFill>
              <a:srgbClr val="8EB3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dirty="0">
                <a:solidFill>
                  <a:schemeClr val="accent1">
                    <a:lumMod val="50000"/>
                  </a:schemeClr>
                </a:solidFill>
              </a:rPr>
              <a:t>Teizm</a:t>
            </a:r>
          </a:p>
        </p:txBody>
      </p:sp>
      <p:sp>
        <p:nvSpPr>
          <p:cNvPr id="6" name="Zaokrąglony prostokąt 5"/>
          <p:cNvSpPr/>
          <p:nvPr/>
        </p:nvSpPr>
        <p:spPr>
          <a:xfrm>
            <a:off x="5842084" y="4298009"/>
            <a:ext cx="4727593" cy="2104104"/>
          </a:xfrm>
          <a:prstGeom prst="roundRect">
            <a:avLst>
              <a:gd name="adj" fmla="val 7703"/>
            </a:avLst>
          </a:prstGeom>
          <a:solidFill>
            <a:srgbClr val="D4E3FC"/>
          </a:solidFill>
          <a:ln>
            <a:solidFill>
              <a:srgbClr val="8EB3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dirty="0">
                <a:solidFill>
                  <a:schemeClr val="accent1">
                    <a:lumMod val="50000"/>
                  </a:schemeClr>
                </a:solidFill>
              </a:rPr>
              <a:t>Ateizm (materializm, naturalizm)</a:t>
            </a:r>
          </a:p>
        </p:txBody>
      </p:sp>
      <p:cxnSp>
        <p:nvCxnSpPr>
          <p:cNvPr id="7" name="Łącznik prostoliniowy 6"/>
          <p:cNvCxnSpPr/>
          <p:nvPr/>
        </p:nvCxnSpPr>
        <p:spPr>
          <a:xfrm flipV="1">
            <a:off x="5652859" y="1556792"/>
            <a:ext cx="10812" cy="5112567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oleTekstowe 8"/>
          <p:cNvSpPr txBox="1"/>
          <p:nvPr/>
        </p:nvSpPr>
        <p:spPr>
          <a:xfrm rot="16200000">
            <a:off x="4154608" y="2695693"/>
            <a:ext cx="2647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Kryterium używania logiki</a:t>
            </a:r>
          </a:p>
        </p:txBody>
      </p:sp>
      <p:cxnSp>
        <p:nvCxnSpPr>
          <p:cNvPr id="10" name="Łącznik prostoliniowy 6"/>
          <p:cNvCxnSpPr/>
          <p:nvPr/>
        </p:nvCxnSpPr>
        <p:spPr>
          <a:xfrm>
            <a:off x="5842084" y="4070708"/>
            <a:ext cx="4609606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Tekstowe 10"/>
          <p:cNvSpPr txBox="1"/>
          <p:nvPr/>
        </p:nvSpPr>
        <p:spPr>
          <a:xfrm>
            <a:off x="5756053" y="3743743"/>
            <a:ext cx="3420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Logiczne zaprzeczenie</a:t>
            </a:r>
          </a:p>
        </p:txBody>
      </p:sp>
      <p:sp>
        <p:nvSpPr>
          <p:cNvPr id="12" name="Strzałka w lewo i prawo 11"/>
          <p:cNvSpPr/>
          <p:nvPr/>
        </p:nvSpPr>
        <p:spPr>
          <a:xfrm rot="16200000">
            <a:off x="8116936" y="3317694"/>
            <a:ext cx="3394720" cy="13894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/>
              <a:t>Logiczna sprzeczność: </a:t>
            </a:r>
            <a:br>
              <a:rPr lang="pl-PL" sz="2000" dirty="0"/>
            </a:br>
            <a:r>
              <a:rPr lang="pl-PL" sz="2000" dirty="0"/>
              <a:t>istnieje lub nie istnieje.</a:t>
            </a:r>
          </a:p>
        </p:txBody>
      </p:sp>
    </p:spTree>
    <p:extLst>
      <p:ext uri="{BB962C8B-B14F-4D97-AF65-F5344CB8AC3E}">
        <p14:creationId xmlns:p14="http://schemas.microsoft.com/office/powerpoint/2010/main" val="108044611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Klasyfikacja światopoglądów: 3 wystarczą</a:t>
            </a:r>
          </a:p>
        </p:txBody>
      </p:sp>
      <p:sp>
        <p:nvSpPr>
          <p:cNvPr id="4" name="Zaokrąglony prostokąt 3"/>
          <p:cNvSpPr/>
          <p:nvPr/>
        </p:nvSpPr>
        <p:spPr>
          <a:xfrm>
            <a:off x="1658459" y="1690688"/>
            <a:ext cx="3690290" cy="4711425"/>
          </a:xfrm>
          <a:prstGeom prst="roundRect">
            <a:avLst>
              <a:gd name="adj" fmla="val 7703"/>
            </a:avLst>
          </a:prstGeom>
          <a:solidFill>
            <a:srgbClr val="D4E3FC"/>
          </a:solidFill>
          <a:ln>
            <a:solidFill>
              <a:srgbClr val="8EB3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dirty="0">
                <a:solidFill>
                  <a:schemeClr val="accent1">
                    <a:lumMod val="50000"/>
                  </a:schemeClr>
                </a:solidFill>
              </a:rPr>
              <a:t>Panteizm</a:t>
            </a:r>
          </a:p>
        </p:txBody>
      </p:sp>
      <p:sp>
        <p:nvSpPr>
          <p:cNvPr id="5" name="Zaokrąglony prostokąt 4"/>
          <p:cNvSpPr/>
          <p:nvPr/>
        </p:nvSpPr>
        <p:spPr>
          <a:xfrm>
            <a:off x="5842084" y="1690688"/>
            <a:ext cx="4727593" cy="2104104"/>
          </a:xfrm>
          <a:prstGeom prst="roundRect">
            <a:avLst>
              <a:gd name="adj" fmla="val 7703"/>
            </a:avLst>
          </a:prstGeom>
          <a:solidFill>
            <a:srgbClr val="D4E3FC"/>
          </a:solidFill>
          <a:ln>
            <a:solidFill>
              <a:srgbClr val="8EB3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dirty="0">
                <a:solidFill>
                  <a:schemeClr val="accent1">
                    <a:lumMod val="50000"/>
                  </a:schemeClr>
                </a:solidFill>
              </a:rPr>
              <a:t>Teizm</a:t>
            </a:r>
          </a:p>
        </p:txBody>
      </p:sp>
      <p:sp>
        <p:nvSpPr>
          <p:cNvPr id="6" name="Zaokrąglony prostokąt 5"/>
          <p:cNvSpPr/>
          <p:nvPr/>
        </p:nvSpPr>
        <p:spPr>
          <a:xfrm>
            <a:off x="5842084" y="4298009"/>
            <a:ext cx="4727593" cy="2104104"/>
          </a:xfrm>
          <a:prstGeom prst="roundRect">
            <a:avLst>
              <a:gd name="adj" fmla="val 7703"/>
            </a:avLst>
          </a:prstGeom>
          <a:solidFill>
            <a:srgbClr val="D4E3FC"/>
          </a:solidFill>
          <a:ln>
            <a:solidFill>
              <a:srgbClr val="8EB3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dirty="0">
                <a:solidFill>
                  <a:schemeClr val="accent1">
                    <a:lumMod val="50000"/>
                  </a:schemeClr>
                </a:solidFill>
              </a:rPr>
              <a:t>Ateizm (materializm, naturalizm)</a:t>
            </a:r>
          </a:p>
        </p:txBody>
      </p:sp>
      <p:cxnSp>
        <p:nvCxnSpPr>
          <p:cNvPr id="7" name="Łącznik prostoliniowy 6"/>
          <p:cNvCxnSpPr/>
          <p:nvPr/>
        </p:nvCxnSpPr>
        <p:spPr>
          <a:xfrm flipV="1">
            <a:off x="5652859" y="1556792"/>
            <a:ext cx="10812" cy="5112567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oleTekstowe 8"/>
          <p:cNvSpPr txBox="1"/>
          <p:nvPr/>
        </p:nvSpPr>
        <p:spPr>
          <a:xfrm rot="16200000">
            <a:off x="4154608" y="2695693"/>
            <a:ext cx="2647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Kryterium używania logiki</a:t>
            </a:r>
          </a:p>
        </p:txBody>
      </p:sp>
      <p:cxnSp>
        <p:nvCxnSpPr>
          <p:cNvPr id="10" name="Łącznik prostoliniowy 6"/>
          <p:cNvCxnSpPr/>
          <p:nvPr/>
        </p:nvCxnSpPr>
        <p:spPr>
          <a:xfrm>
            <a:off x="5842084" y="4070708"/>
            <a:ext cx="4609606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Tekstowe 10"/>
          <p:cNvSpPr txBox="1"/>
          <p:nvPr/>
        </p:nvSpPr>
        <p:spPr>
          <a:xfrm>
            <a:off x="5756053" y="3743743"/>
            <a:ext cx="3420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Logiczne zaprzeczenie</a:t>
            </a:r>
          </a:p>
        </p:txBody>
      </p:sp>
    </p:spTree>
    <p:extLst>
      <p:ext uri="{BB962C8B-B14F-4D97-AF65-F5344CB8AC3E}">
        <p14:creationId xmlns:p14="http://schemas.microsoft.com/office/powerpoint/2010/main" val="397890169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wal 2"/>
          <p:cNvSpPr/>
          <p:nvPr/>
        </p:nvSpPr>
        <p:spPr>
          <a:xfrm>
            <a:off x="2452344" y="1496575"/>
            <a:ext cx="3643656" cy="3518932"/>
          </a:xfrm>
          <a:prstGeom prst="ellipse">
            <a:avLst/>
          </a:prstGeom>
          <a:solidFill>
            <a:srgbClr val="F8F9BC"/>
          </a:solidFill>
          <a:ln>
            <a:solidFill>
              <a:srgbClr val="BBAD1D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254000" dir="18900000" algn="bl" rotWithShape="0">
              <a:srgbClr val="FFFF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100" dirty="0"/>
          </a:p>
        </p:txBody>
      </p:sp>
      <p:sp>
        <p:nvSpPr>
          <p:cNvPr id="4" name="PoleTekstowe 3"/>
          <p:cNvSpPr txBox="1"/>
          <p:nvPr/>
        </p:nvSpPr>
        <p:spPr>
          <a:xfrm>
            <a:off x="2988274" y="1866932"/>
            <a:ext cx="2571793" cy="8019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3600" dirty="0">
                <a:solidFill>
                  <a:srgbClr val="A9920F"/>
                </a:solidFill>
              </a:rPr>
              <a:t>Bóg</a:t>
            </a:r>
            <a:endParaRPr lang="pl-PL" sz="1600" dirty="0">
              <a:solidFill>
                <a:srgbClr val="A9920F"/>
              </a:solidFill>
            </a:endParaRP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1045833" y="3039269"/>
            <a:ext cx="3706761" cy="3443498"/>
          </a:xfrm>
          <a:prstGeom prst="cube">
            <a:avLst>
              <a:gd name="adj" fmla="val 25000"/>
            </a:avLst>
          </a:prstGeom>
          <a:solidFill>
            <a:srgbClr val="00CCFF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l-PL" altLang="x-none" sz="2800" b="1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Wszechświat</a:t>
            </a:r>
          </a:p>
          <a:p>
            <a:pPr algn="ctr"/>
            <a:endParaRPr lang="pl-PL" altLang="x-none" sz="2800" b="1" dirty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7634747" y="3039269"/>
            <a:ext cx="3706761" cy="3443498"/>
          </a:xfrm>
          <a:prstGeom prst="cube">
            <a:avLst>
              <a:gd name="adj" fmla="val 25000"/>
            </a:avLst>
          </a:prstGeom>
          <a:solidFill>
            <a:srgbClr val="00CCFF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l-PL" altLang="x-none" sz="2800" b="1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Wszechświat</a:t>
            </a:r>
          </a:p>
          <a:p>
            <a:pPr algn="ctr"/>
            <a:endParaRPr lang="pl-PL" altLang="x-none" sz="2800" b="1" dirty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2" name="Zaokrąglony prostokąt 1"/>
          <p:cNvSpPr/>
          <p:nvPr/>
        </p:nvSpPr>
        <p:spPr>
          <a:xfrm>
            <a:off x="8740877" y="5663381"/>
            <a:ext cx="1661651" cy="747252"/>
          </a:xfrm>
          <a:prstGeom prst="roundRect">
            <a:avLst/>
          </a:prstGeom>
          <a:solidFill>
            <a:srgbClr val="F8F9BC"/>
          </a:solidFill>
          <a:ln>
            <a:solidFill>
              <a:srgbClr val="BBAD1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>
                <a:solidFill>
                  <a:srgbClr val="A9920F"/>
                </a:solidFill>
              </a:rPr>
              <a:t>Bóg, idea Boga, bogowie, duchy</a:t>
            </a:r>
          </a:p>
        </p:txBody>
      </p:sp>
      <p:sp>
        <p:nvSpPr>
          <p:cNvPr id="9" name="Tytuł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Teizm i ateizm</a:t>
            </a:r>
          </a:p>
        </p:txBody>
      </p:sp>
    </p:spTree>
    <p:extLst>
      <p:ext uri="{BB962C8B-B14F-4D97-AF65-F5344CB8AC3E}">
        <p14:creationId xmlns:p14="http://schemas.microsoft.com/office/powerpoint/2010/main" val="254747810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wal 2"/>
          <p:cNvSpPr/>
          <p:nvPr/>
        </p:nvSpPr>
        <p:spPr>
          <a:xfrm>
            <a:off x="3085990" y="2979173"/>
            <a:ext cx="2560248" cy="2472609"/>
          </a:xfrm>
          <a:prstGeom prst="ellipse">
            <a:avLst/>
          </a:prstGeom>
          <a:solidFill>
            <a:srgbClr val="F8F9BC"/>
          </a:solidFill>
          <a:ln>
            <a:solidFill>
              <a:srgbClr val="BBAD1D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254000" dir="18900000" algn="bl" rotWithShape="0">
              <a:srgbClr val="FFFF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50" dirty="0"/>
          </a:p>
        </p:txBody>
      </p:sp>
      <p:sp>
        <p:nvSpPr>
          <p:cNvPr id="4" name="PoleTekstowe 3"/>
          <p:cNvSpPr txBox="1"/>
          <p:nvPr/>
        </p:nvSpPr>
        <p:spPr>
          <a:xfrm>
            <a:off x="3462566" y="3239408"/>
            <a:ext cx="1807094" cy="56351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3200" dirty="0">
                <a:solidFill>
                  <a:srgbClr val="A9920F"/>
                </a:solidFill>
              </a:rPr>
              <a:t>Bóg</a:t>
            </a:r>
            <a:endParaRPr lang="pl-PL" sz="1400" dirty="0">
              <a:solidFill>
                <a:srgbClr val="A9920F"/>
              </a:solidFill>
            </a:endParaRP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2097692" y="4063161"/>
            <a:ext cx="2604589" cy="2419605"/>
          </a:xfrm>
          <a:prstGeom prst="cube">
            <a:avLst>
              <a:gd name="adj" fmla="val 25000"/>
            </a:avLst>
          </a:prstGeom>
          <a:solidFill>
            <a:srgbClr val="00CCFF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l-PL" altLang="x-none" sz="2000" b="1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Wszechświat</a:t>
            </a:r>
          </a:p>
          <a:p>
            <a:pPr algn="ctr"/>
            <a:endParaRPr lang="pl-PL" altLang="x-none" sz="2000" b="1" dirty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8749211" y="4063161"/>
            <a:ext cx="2604589" cy="2419605"/>
          </a:xfrm>
          <a:prstGeom prst="cube">
            <a:avLst>
              <a:gd name="adj" fmla="val 25000"/>
            </a:avLst>
          </a:prstGeom>
          <a:solidFill>
            <a:srgbClr val="00CCFF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l-PL" altLang="x-none" sz="2000" b="1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Wszechświat</a:t>
            </a:r>
          </a:p>
          <a:p>
            <a:pPr algn="ctr"/>
            <a:endParaRPr lang="pl-PL" altLang="x-none" sz="2000" b="1" dirty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2" name="Zaokrąglony prostokąt 1"/>
          <p:cNvSpPr/>
          <p:nvPr/>
        </p:nvSpPr>
        <p:spPr>
          <a:xfrm>
            <a:off x="9526443" y="5907017"/>
            <a:ext cx="1167574" cy="525063"/>
          </a:xfrm>
          <a:prstGeom prst="roundRect">
            <a:avLst/>
          </a:prstGeom>
          <a:solidFill>
            <a:srgbClr val="F8F9BC"/>
          </a:solidFill>
          <a:ln>
            <a:solidFill>
              <a:srgbClr val="BBAD1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100" dirty="0">
                <a:solidFill>
                  <a:srgbClr val="A9920F"/>
                </a:solidFill>
              </a:rPr>
              <a:t>Bóg, idea Boga, bogowie, duchy</a:t>
            </a:r>
          </a:p>
        </p:txBody>
      </p:sp>
      <p:sp>
        <p:nvSpPr>
          <p:cNvPr id="9" name="Tytuł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Teizm i ateizm oraz główna różniąca je idea.</a:t>
            </a:r>
          </a:p>
        </p:txBody>
      </p:sp>
      <p:sp>
        <p:nvSpPr>
          <p:cNvPr id="7" name="PoleTekstowe 6"/>
          <p:cNvSpPr txBox="1"/>
          <p:nvPr/>
        </p:nvSpPr>
        <p:spPr>
          <a:xfrm>
            <a:off x="622850" y="1727736"/>
            <a:ext cx="51585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Bóg, który zawsze istnieje stworzył wszechświat (kosmos) i wszechświat jako stworzenie jest od Boga różny, oddzielony.</a:t>
            </a:r>
          </a:p>
        </p:txBody>
      </p:sp>
      <p:sp>
        <p:nvSpPr>
          <p:cNvPr id="12" name="PoleTekstowe 11"/>
          <p:cNvSpPr txBox="1"/>
          <p:nvPr/>
        </p:nvSpPr>
        <p:spPr>
          <a:xfrm>
            <a:off x="6947184" y="1727735"/>
            <a:ext cx="51585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Tylko wszechświat istnieje (zawsze istniał, zawsze istniał będzie). Świat duchowy i świat idee jest jego częścią i można, a nawet należy go badać.</a:t>
            </a:r>
          </a:p>
        </p:txBody>
      </p:sp>
      <p:cxnSp>
        <p:nvCxnSpPr>
          <p:cNvPr id="13" name="Łącznik prosty 12"/>
          <p:cNvCxnSpPr/>
          <p:nvPr/>
        </p:nvCxnSpPr>
        <p:spPr>
          <a:xfrm>
            <a:off x="6255327" y="1658730"/>
            <a:ext cx="10391" cy="51992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trzałka w lewo i prawo 10"/>
          <p:cNvSpPr/>
          <p:nvPr/>
        </p:nvSpPr>
        <p:spPr>
          <a:xfrm>
            <a:off x="5028386" y="5313769"/>
            <a:ext cx="3394720" cy="13894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/>
              <a:t>Logiczna sprzeczność: </a:t>
            </a:r>
            <a:br>
              <a:rPr lang="pl-PL" sz="2000" dirty="0"/>
            </a:br>
            <a:r>
              <a:rPr lang="pl-PL" sz="2000" dirty="0"/>
              <a:t>istnieje lub nie istnieje.</a:t>
            </a:r>
          </a:p>
        </p:txBody>
      </p:sp>
    </p:spTree>
    <p:extLst>
      <p:ext uri="{BB962C8B-B14F-4D97-AF65-F5344CB8AC3E}">
        <p14:creationId xmlns:p14="http://schemas.microsoft.com/office/powerpoint/2010/main" val="153513537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708341" cy="1325563"/>
          </a:xfrm>
        </p:spPr>
        <p:txBody>
          <a:bodyPr/>
          <a:lstStyle/>
          <a:p>
            <a:r>
              <a:rPr lang="pl-PL" dirty="0"/>
              <a:t>Panteizm trudno porównywać z czymkolwiek</a:t>
            </a:r>
          </a:p>
        </p:txBody>
      </p:sp>
      <p:sp>
        <p:nvSpPr>
          <p:cNvPr id="8" name="Owal 7"/>
          <p:cNvSpPr/>
          <p:nvPr/>
        </p:nvSpPr>
        <p:spPr>
          <a:xfrm rot="797628">
            <a:off x="4849505" y="3245694"/>
            <a:ext cx="3182279" cy="2225469"/>
          </a:xfrm>
          <a:prstGeom prst="ellipse">
            <a:avLst/>
          </a:prstGeom>
          <a:solidFill>
            <a:srgbClr val="F8F9BC"/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254000" dir="18900000" algn="bl" rotWithShape="0">
              <a:srgbClr val="FFFF00">
                <a:alpha val="40000"/>
              </a:srgbClr>
            </a:outerShdw>
            <a:softEdge rad="622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100" dirty="0"/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auto">
          <a:xfrm rot="2147320">
            <a:off x="3702788" y="2454022"/>
            <a:ext cx="4427641" cy="4074781"/>
          </a:xfrm>
          <a:prstGeom prst="cube">
            <a:avLst>
              <a:gd name="adj" fmla="val 55231"/>
            </a:avLst>
          </a:prstGeom>
          <a:solidFill>
            <a:srgbClr val="00CCFF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  <a:softEdge rad="469900"/>
          </a:effectLst>
        </p:spPr>
        <p:txBody>
          <a:bodyPr wrap="none" anchor="ctr"/>
          <a:lstStyle/>
          <a:p>
            <a:pPr algn="ctr"/>
            <a:r>
              <a:rPr lang="pl-PL" altLang="x-none" sz="2800" b="1" dirty="0" err="1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wrzee.echświt</a:t>
            </a:r>
            <a:endParaRPr lang="pl-PL" altLang="x-none" sz="2800" b="1" dirty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  <a:p>
            <a:pPr algn="ctr"/>
            <a:endParaRPr lang="pl-PL" altLang="x-none" sz="2800" b="1" dirty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9" name="PoleTekstowe 8"/>
          <p:cNvSpPr txBox="1"/>
          <p:nvPr/>
        </p:nvSpPr>
        <p:spPr>
          <a:xfrm rot="21564341">
            <a:off x="4879418" y="3905937"/>
            <a:ext cx="2823234" cy="62670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3600" b="1" i="1" dirty="0" err="1">
                <a:solidFill>
                  <a:srgbClr val="A9920F"/>
                </a:solidFill>
              </a:rPr>
              <a:t>boo</a:t>
            </a:r>
            <a:r>
              <a:rPr lang="pl-PL" sz="3600" b="1" i="1" dirty="0" err="1">
                <a:solidFill>
                  <a:srgbClr val="FF0000"/>
                </a:solidFill>
              </a:rPr>
              <a:t>oo</a:t>
            </a:r>
            <a:r>
              <a:rPr lang="pl-PL" sz="3600" b="1" i="1" dirty="0" err="1">
                <a:solidFill>
                  <a:srgbClr val="A9920F"/>
                </a:solidFill>
              </a:rPr>
              <a:t>g</a:t>
            </a:r>
            <a:endParaRPr lang="pl-PL" sz="1600" b="1" i="1" dirty="0">
              <a:solidFill>
                <a:srgbClr val="A9920F"/>
              </a:solidFill>
            </a:endParaRPr>
          </a:p>
        </p:txBody>
      </p:sp>
      <p:sp>
        <p:nvSpPr>
          <p:cNvPr id="3" name="PoleTekstowe 2"/>
          <p:cNvSpPr txBox="1"/>
          <p:nvPr/>
        </p:nvSpPr>
        <p:spPr>
          <a:xfrm>
            <a:off x="5888736" y="5880372"/>
            <a:ext cx="63032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>
                <a:solidFill>
                  <a:srgbClr val="7030A0"/>
                </a:solidFill>
              </a:rPr>
              <a:t>Bóg jest wszystkim i wszystko jest Bogiem </a:t>
            </a:r>
            <a:br>
              <a:rPr lang="pl-PL" sz="2800" i="1" dirty="0">
                <a:solidFill>
                  <a:srgbClr val="7030A0"/>
                </a:solidFill>
              </a:rPr>
            </a:br>
            <a:r>
              <a:rPr lang="pl-PL" sz="2800" i="1" dirty="0">
                <a:solidFill>
                  <a:srgbClr val="7030A0"/>
                </a:solidFill>
              </a:rPr>
              <a:t>ale nie próbuj tego zrozumieć.</a:t>
            </a:r>
          </a:p>
        </p:txBody>
      </p:sp>
    </p:spTree>
    <p:extLst>
      <p:ext uri="{BB962C8B-B14F-4D97-AF65-F5344CB8AC3E}">
        <p14:creationId xmlns:p14="http://schemas.microsoft.com/office/powerpoint/2010/main" val="179610761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0AECC746-A632-414A-B06D-396104FCE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2696" y="1299533"/>
            <a:ext cx="10165866" cy="4351338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pl-PL" sz="4800" b="0" dirty="0"/>
              <a:t>Problemem nie jest deklaratywny wybór właściwego światopoglądu, </a:t>
            </a:r>
          </a:p>
          <a:p>
            <a:pPr algn="l"/>
            <a:br>
              <a:rPr lang="pl-PL" sz="4800" b="0" dirty="0"/>
            </a:br>
            <a:r>
              <a:rPr lang="pl-PL" sz="4800" b="0" dirty="0"/>
              <a:t>problemem jest </a:t>
            </a:r>
          </a:p>
          <a:p>
            <a:pPr algn="l"/>
            <a:r>
              <a:rPr lang="pl-PL" sz="4800" b="0" dirty="0"/>
              <a:t>			(#1) </a:t>
            </a:r>
            <a:r>
              <a:rPr lang="pl-PL" sz="4800" dirty="0"/>
              <a:t>spójność poglądów</a:t>
            </a:r>
            <a:r>
              <a:rPr lang="pl-PL" sz="4800" b="0" dirty="0"/>
              <a:t>, </a:t>
            </a:r>
            <a:br>
              <a:rPr lang="pl-PL" sz="4800" b="0" dirty="0"/>
            </a:br>
            <a:r>
              <a:rPr lang="pl-PL" sz="4800" b="0" dirty="0"/>
              <a:t>a jeszcze większym </a:t>
            </a:r>
          </a:p>
          <a:p>
            <a:pPr algn="l"/>
            <a:r>
              <a:rPr lang="pl-PL" sz="4800" b="0" dirty="0"/>
              <a:t>				(#2) </a:t>
            </a:r>
            <a:r>
              <a:rPr lang="pl-PL" sz="4800" dirty="0"/>
              <a:t>spójność życia</a:t>
            </a:r>
            <a:r>
              <a:rPr lang="pl-PL" sz="4800" b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0005822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wal 47"/>
          <p:cNvSpPr/>
          <p:nvPr/>
        </p:nvSpPr>
        <p:spPr>
          <a:xfrm>
            <a:off x="6062085" y="370781"/>
            <a:ext cx="3643656" cy="3518932"/>
          </a:xfrm>
          <a:prstGeom prst="ellipse">
            <a:avLst/>
          </a:prstGeom>
          <a:solidFill>
            <a:srgbClr val="F8F9BC"/>
          </a:solidFill>
          <a:ln>
            <a:solidFill>
              <a:srgbClr val="BBAD1D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254000" dir="18900000" algn="bl" rotWithShape="0">
              <a:srgbClr val="FFFF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100" dirty="0"/>
          </a:p>
        </p:txBody>
      </p:sp>
      <p:sp>
        <p:nvSpPr>
          <p:cNvPr id="49" name="PoleTekstowe 48"/>
          <p:cNvSpPr txBox="1"/>
          <p:nvPr/>
        </p:nvSpPr>
        <p:spPr>
          <a:xfrm>
            <a:off x="6598015" y="741138"/>
            <a:ext cx="2571793" cy="8019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3600" dirty="0">
                <a:solidFill>
                  <a:srgbClr val="A9920F"/>
                </a:solidFill>
              </a:rPr>
              <a:t>Bóg</a:t>
            </a:r>
            <a:endParaRPr lang="pl-PL" sz="1600" dirty="0">
              <a:solidFill>
                <a:srgbClr val="A9920F"/>
              </a:solidFill>
            </a:endParaRPr>
          </a:p>
        </p:txBody>
      </p:sp>
      <p:sp>
        <p:nvSpPr>
          <p:cNvPr id="13" name="PoleTekstowe 12"/>
          <p:cNvSpPr txBox="1"/>
          <p:nvPr/>
        </p:nvSpPr>
        <p:spPr>
          <a:xfrm>
            <a:off x="182881" y="242561"/>
            <a:ext cx="7315201" cy="1365365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br>
              <a:rPr lang="pl-PL" sz="2800" i="1" dirty="0"/>
            </a:br>
            <a:r>
              <a:rPr lang="pl-PL" sz="2800" i="1" dirty="0"/>
              <a:t>     Bóg </a:t>
            </a:r>
            <a:r>
              <a:rPr lang="mr-IN" sz="2800" i="1" dirty="0"/>
              <a:t>–</a:t>
            </a:r>
            <a:r>
              <a:rPr lang="pl-PL" sz="2800" i="1" dirty="0"/>
              <a:t> Jest Który Jest</a:t>
            </a:r>
            <a:br>
              <a:rPr lang="pl-PL" sz="2800" i="1" dirty="0"/>
            </a:br>
            <a:endParaRPr lang="pl-PL" sz="2800" i="1" dirty="0"/>
          </a:p>
        </p:txBody>
      </p:sp>
    </p:spTree>
    <p:extLst>
      <p:ext uri="{BB962C8B-B14F-4D97-AF65-F5344CB8AC3E}">
        <p14:creationId xmlns:p14="http://schemas.microsoft.com/office/powerpoint/2010/main" val="244815081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rostokąt 56"/>
          <p:cNvSpPr>
            <a:spLocks/>
          </p:cNvSpPr>
          <p:nvPr/>
        </p:nvSpPr>
        <p:spPr>
          <a:xfrm>
            <a:off x="71563" y="230588"/>
            <a:ext cx="9970934" cy="656777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8" name="Owal 47"/>
          <p:cNvSpPr/>
          <p:nvPr/>
        </p:nvSpPr>
        <p:spPr>
          <a:xfrm>
            <a:off x="6062085" y="370781"/>
            <a:ext cx="3643656" cy="3518932"/>
          </a:xfrm>
          <a:prstGeom prst="ellipse">
            <a:avLst/>
          </a:prstGeom>
          <a:solidFill>
            <a:srgbClr val="F8F9BC"/>
          </a:solidFill>
          <a:ln>
            <a:solidFill>
              <a:srgbClr val="BBAD1D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254000" dir="18900000" algn="bl" rotWithShape="0">
              <a:srgbClr val="FFFF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100" dirty="0"/>
          </a:p>
        </p:txBody>
      </p:sp>
      <p:sp>
        <p:nvSpPr>
          <p:cNvPr id="49" name="PoleTekstowe 48"/>
          <p:cNvSpPr txBox="1"/>
          <p:nvPr/>
        </p:nvSpPr>
        <p:spPr>
          <a:xfrm>
            <a:off x="6598015" y="741138"/>
            <a:ext cx="2571793" cy="8019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3600" dirty="0">
                <a:solidFill>
                  <a:srgbClr val="A9920F"/>
                </a:solidFill>
              </a:rPr>
              <a:t>Bóg</a:t>
            </a:r>
            <a:endParaRPr lang="pl-PL" sz="1600" dirty="0">
              <a:solidFill>
                <a:srgbClr val="A9920F"/>
              </a:solidFill>
            </a:endParaRPr>
          </a:p>
        </p:txBody>
      </p:sp>
      <p:sp>
        <p:nvSpPr>
          <p:cNvPr id="12" name="PoleTekstowe 11"/>
          <p:cNvSpPr txBox="1"/>
          <p:nvPr/>
        </p:nvSpPr>
        <p:spPr>
          <a:xfrm>
            <a:off x="182881" y="242561"/>
            <a:ext cx="7315201" cy="1365365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pl-PL" sz="2800" i="1" dirty="0"/>
              <a:t>Na początku (czas) </a:t>
            </a:r>
            <a:br>
              <a:rPr lang="pl-PL" sz="2800" i="1" dirty="0"/>
            </a:br>
            <a:r>
              <a:rPr lang="pl-PL" sz="2800" i="1" dirty="0"/>
              <a:t>     Bóg (Który Jest) stworzył </a:t>
            </a:r>
            <a:r>
              <a:rPr lang="mr-IN" sz="2800" i="1" dirty="0"/>
              <a:t>…</a:t>
            </a:r>
            <a:br>
              <a:rPr lang="pl-PL" sz="2800" i="1" dirty="0"/>
            </a:br>
            <a:endParaRPr lang="pl-PL" sz="2800" i="1" dirty="0"/>
          </a:p>
        </p:txBody>
      </p:sp>
    </p:spTree>
    <p:extLst>
      <p:ext uri="{BB962C8B-B14F-4D97-AF65-F5344CB8AC3E}">
        <p14:creationId xmlns:p14="http://schemas.microsoft.com/office/powerpoint/2010/main" val="286573293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rostokąt 56"/>
          <p:cNvSpPr>
            <a:spLocks/>
          </p:cNvSpPr>
          <p:nvPr/>
        </p:nvSpPr>
        <p:spPr>
          <a:xfrm>
            <a:off x="71563" y="230588"/>
            <a:ext cx="9970934" cy="656777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8" name="Owal 47"/>
          <p:cNvSpPr/>
          <p:nvPr/>
        </p:nvSpPr>
        <p:spPr>
          <a:xfrm>
            <a:off x="6062085" y="370781"/>
            <a:ext cx="3643656" cy="3518932"/>
          </a:xfrm>
          <a:prstGeom prst="ellipse">
            <a:avLst/>
          </a:prstGeom>
          <a:solidFill>
            <a:srgbClr val="F8F9BC"/>
          </a:solidFill>
          <a:ln>
            <a:solidFill>
              <a:srgbClr val="BBAD1D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254000" dir="18900000" algn="bl" rotWithShape="0">
              <a:srgbClr val="FFFF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100" dirty="0"/>
          </a:p>
        </p:txBody>
      </p:sp>
      <p:sp>
        <p:nvSpPr>
          <p:cNvPr id="49" name="PoleTekstowe 48"/>
          <p:cNvSpPr txBox="1"/>
          <p:nvPr/>
        </p:nvSpPr>
        <p:spPr>
          <a:xfrm>
            <a:off x="6598015" y="741138"/>
            <a:ext cx="2571793" cy="8019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3600" dirty="0">
                <a:solidFill>
                  <a:srgbClr val="A9920F"/>
                </a:solidFill>
              </a:rPr>
              <a:t>Bóg</a:t>
            </a:r>
            <a:endParaRPr lang="pl-PL" sz="1600" dirty="0">
              <a:solidFill>
                <a:srgbClr val="A9920F"/>
              </a:solidFill>
            </a:endParaRPr>
          </a:p>
        </p:txBody>
      </p:sp>
      <p:sp>
        <p:nvSpPr>
          <p:cNvPr id="45" name="Zaokrąglony prostokąt 44"/>
          <p:cNvSpPr/>
          <p:nvPr/>
        </p:nvSpPr>
        <p:spPr>
          <a:xfrm>
            <a:off x="214685" y="1645920"/>
            <a:ext cx="9190396" cy="5035814"/>
          </a:xfrm>
          <a:prstGeom prst="roundRect">
            <a:avLst>
              <a:gd name="adj" fmla="val 7703"/>
            </a:avLst>
          </a:prstGeom>
          <a:solidFill>
            <a:srgbClr val="FAFAF0"/>
          </a:solid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A9920F"/>
              </a:solidFill>
            </a:endParaRPr>
          </a:p>
        </p:txBody>
      </p:sp>
      <p:sp>
        <p:nvSpPr>
          <p:cNvPr id="46" name="PoleTekstowe 45"/>
          <p:cNvSpPr txBox="1"/>
          <p:nvPr/>
        </p:nvSpPr>
        <p:spPr>
          <a:xfrm>
            <a:off x="214685" y="1810598"/>
            <a:ext cx="2248357" cy="3804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2000" dirty="0">
                <a:solidFill>
                  <a:srgbClr val="A9920F"/>
                </a:solidFill>
              </a:rPr>
              <a:t>Niebo (przestrzeń)</a:t>
            </a:r>
            <a:endParaRPr lang="pl-PL" sz="2000" dirty="0">
              <a:solidFill>
                <a:srgbClr val="3E68B2"/>
              </a:solidFill>
            </a:endParaRPr>
          </a:p>
        </p:txBody>
      </p:sp>
      <p:sp>
        <p:nvSpPr>
          <p:cNvPr id="12" name="PoleTekstowe 11"/>
          <p:cNvSpPr txBox="1"/>
          <p:nvPr/>
        </p:nvSpPr>
        <p:spPr>
          <a:xfrm>
            <a:off x="182881" y="242561"/>
            <a:ext cx="7315201" cy="1365365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pl-PL" sz="2800" i="1" dirty="0"/>
              <a:t>Na początku (czas) </a:t>
            </a:r>
            <a:br>
              <a:rPr lang="pl-PL" sz="2800" i="1" dirty="0"/>
            </a:br>
            <a:r>
              <a:rPr lang="pl-PL" sz="2800" i="1" dirty="0"/>
              <a:t>     Bóg stworzył</a:t>
            </a:r>
            <a:br>
              <a:rPr lang="pl-PL" sz="2800" i="1" dirty="0"/>
            </a:br>
            <a:r>
              <a:rPr lang="pl-PL" sz="2800" i="1" dirty="0"/>
              <a:t>           niebo (przestrzeń) </a:t>
            </a:r>
            <a:r>
              <a:rPr lang="mr-IN" sz="2800" i="1" dirty="0"/>
              <a:t>…</a:t>
            </a:r>
            <a:endParaRPr lang="pl-PL" sz="2800" i="1" dirty="0"/>
          </a:p>
        </p:txBody>
      </p:sp>
    </p:spTree>
    <p:extLst>
      <p:ext uri="{BB962C8B-B14F-4D97-AF65-F5344CB8AC3E}">
        <p14:creationId xmlns:p14="http://schemas.microsoft.com/office/powerpoint/2010/main" val="4021327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198FDEA-0A79-4849-B16F-EE80AE1A6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Font typeface="+mj-lt"/>
              <a:buNone/>
            </a:pPr>
            <a:r>
              <a:rPr lang="pl-PL"/>
              <a:t>#1. Ważność słów</a:t>
            </a:r>
            <a:endParaRPr lang="pl-PL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31FF557B-3676-1B46-9340-35EF91639C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575622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rostokąt 56"/>
          <p:cNvSpPr>
            <a:spLocks/>
          </p:cNvSpPr>
          <p:nvPr/>
        </p:nvSpPr>
        <p:spPr>
          <a:xfrm>
            <a:off x="71563" y="230588"/>
            <a:ext cx="9970934" cy="656777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8" name="Owal 47"/>
          <p:cNvSpPr/>
          <p:nvPr/>
        </p:nvSpPr>
        <p:spPr>
          <a:xfrm>
            <a:off x="6062085" y="370781"/>
            <a:ext cx="3643656" cy="3518932"/>
          </a:xfrm>
          <a:prstGeom prst="ellipse">
            <a:avLst/>
          </a:prstGeom>
          <a:solidFill>
            <a:srgbClr val="F8F9BC"/>
          </a:solidFill>
          <a:ln>
            <a:solidFill>
              <a:srgbClr val="BBAD1D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254000" dir="18900000" algn="bl" rotWithShape="0">
              <a:srgbClr val="FFFF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100" dirty="0"/>
          </a:p>
        </p:txBody>
      </p:sp>
      <p:sp>
        <p:nvSpPr>
          <p:cNvPr id="49" name="PoleTekstowe 48"/>
          <p:cNvSpPr txBox="1"/>
          <p:nvPr/>
        </p:nvSpPr>
        <p:spPr>
          <a:xfrm>
            <a:off x="6598015" y="741138"/>
            <a:ext cx="2571793" cy="8019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3600" dirty="0">
                <a:solidFill>
                  <a:srgbClr val="A9920F"/>
                </a:solidFill>
              </a:rPr>
              <a:t>Bóg</a:t>
            </a:r>
            <a:endParaRPr lang="pl-PL" sz="1600" dirty="0">
              <a:solidFill>
                <a:srgbClr val="A9920F"/>
              </a:solidFill>
            </a:endParaRPr>
          </a:p>
        </p:txBody>
      </p:sp>
      <p:sp>
        <p:nvSpPr>
          <p:cNvPr id="45" name="Zaokrąglony prostokąt 44"/>
          <p:cNvSpPr/>
          <p:nvPr/>
        </p:nvSpPr>
        <p:spPr>
          <a:xfrm>
            <a:off x="214685" y="1645920"/>
            <a:ext cx="9190396" cy="5035814"/>
          </a:xfrm>
          <a:prstGeom prst="roundRect">
            <a:avLst>
              <a:gd name="adj" fmla="val 7703"/>
            </a:avLst>
          </a:prstGeom>
          <a:solidFill>
            <a:srgbClr val="FAFAF0"/>
          </a:solid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A9920F"/>
              </a:solidFill>
            </a:endParaRPr>
          </a:p>
        </p:txBody>
      </p:sp>
      <p:sp>
        <p:nvSpPr>
          <p:cNvPr id="42" name="Zaokrąglony prostokąt 41"/>
          <p:cNvSpPr/>
          <p:nvPr/>
        </p:nvSpPr>
        <p:spPr>
          <a:xfrm>
            <a:off x="338114" y="2480807"/>
            <a:ext cx="7457288" cy="4048528"/>
          </a:xfrm>
          <a:prstGeom prst="roundRect">
            <a:avLst>
              <a:gd name="adj" fmla="val 7703"/>
            </a:avLst>
          </a:prstGeom>
          <a:solidFill>
            <a:srgbClr val="D4E3FC"/>
          </a:solidFill>
          <a:ln>
            <a:solidFill>
              <a:srgbClr val="8EB3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4" name="PoleTekstowe 43"/>
          <p:cNvSpPr txBox="1"/>
          <p:nvPr/>
        </p:nvSpPr>
        <p:spPr>
          <a:xfrm>
            <a:off x="261673" y="2645485"/>
            <a:ext cx="2248357" cy="3804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2000" dirty="0">
                <a:solidFill>
                  <a:srgbClr val="3E68B2"/>
                </a:solidFill>
              </a:rPr>
              <a:t>Ziemia </a:t>
            </a:r>
            <a:r>
              <a:rPr lang="pl-PL" sz="2000">
                <a:solidFill>
                  <a:srgbClr val="3E68B2"/>
                </a:solidFill>
              </a:rPr>
              <a:t>(materia)</a:t>
            </a:r>
            <a:endParaRPr lang="pl-PL" sz="2000" dirty="0">
              <a:solidFill>
                <a:srgbClr val="3E68B2"/>
              </a:solidFill>
            </a:endParaRPr>
          </a:p>
        </p:txBody>
      </p:sp>
      <p:sp>
        <p:nvSpPr>
          <p:cNvPr id="46" name="PoleTekstowe 45"/>
          <p:cNvSpPr txBox="1"/>
          <p:nvPr/>
        </p:nvSpPr>
        <p:spPr>
          <a:xfrm>
            <a:off x="214685" y="1810598"/>
            <a:ext cx="2248357" cy="3804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2000" dirty="0">
                <a:solidFill>
                  <a:srgbClr val="A9920F"/>
                </a:solidFill>
              </a:rPr>
              <a:t>Niebo (przestrzeń)</a:t>
            </a:r>
            <a:endParaRPr lang="pl-PL" sz="2000" dirty="0">
              <a:solidFill>
                <a:srgbClr val="3E68B2"/>
              </a:solidFill>
            </a:endParaRPr>
          </a:p>
        </p:txBody>
      </p:sp>
      <p:sp>
        <p:nvSpPr>
          <p:cNvPr id="38" name="PoleTekstowe 37"/>
          <p:cNvSpPr txBox="1"/>
          <p:nvPr/>
        </p:nvSpPr>
        <p:spPr>
          <a:xfrm>
            <a:off x="182881" y="242561"/>
            <a:ext cx="7315201" cy="1365365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pl-PL" sz="2800" i="1" dirty="0"/>
              <a:t>Na początku (czas) </a:t>
            </a:r>
            <a:br>
              <a:rPr lang="pl-PL" sz="2800" i="1" dirty="0"/>
            </a:br>
            <a:r>
              <a:rPr lang="pl-PL" sz="2800" i="1" dirty="0"/>
              <a:t>     Bóg stworzył</a:t>
            </a:r>
            <a:br>
              <a:rPr lang="pl-PL" sz="2800" i="1" dirty="0"/>
            </a:br>
            <a:r>
              <a:rPr lang="pl-PL" sz="2800" i="1" dirty="0"/>
              <a:t>           niebo (przestrzeń) i ziemię (materię)</a:t>
            </a:r>
          </a:p>
        </p:txBody>
      </p:sp>
    </p:spTree>
    <p:extLst>
      <p:ext uri="{BB962C8B-B14F-4D97-AF65-F5344CB8AC3E}">
        <p14:creationId xmlns:p14="http://schemas.microsoft.com/office/powerpoint/2010/main" val="408194102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rostokąt 56"/>
          <p:cNvSpPr>
            <a:spLocks/>
          </p:cNvSpPr>
          <p:nvPr/>
        </p:nvSpPr>
        <p:spPr>
          <a:xfrm>
            <a:off x="71563" y="230588"/>
            <a:ext cx="9970934" cy="656777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8" name="Owal 47"/>
          <p:cNvSpPr/>
          <p:nvPr/>
        </p:nvSpPr>
        <p:spPr>
          <a:xfrm>
            <a:off x="6062085" y="370781"/>
            <a:ext cx="3643656" cy="3518932"/>
          </a:xfrm>
          <a:prstGeom prst="ellipse">
            <a:avLst/>
          </a:prstGeom>
          <a:solidFill>
            <a:srgbClr val="F8F9BC"/>
          </a:solidFill>
          <a:ln>
            <a:solidFill>
              <a:srgbClr val="BBAD1D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254000" dir="18900000" algn="bl" rotWithShape="0">
              <a:srgbClr val="FFFF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100" dirty="0"/>
          </a:p>
        </p:txBody>
      </p:sp>
      <p:sp>
        <p:nvSpPr>
          <p:cNvPr id="49" name="PoleTekstowe 48"/>
          <p:cNvSpPr txBox="1"/>
          <p:nvPr/>
        </p:nvSpPr>
        <p:spPr>
          <a:xfrm>
            <a:off x="6598015" y="741138"/>
            <a:ext cx="2571793" cy="8019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3600" dirty="0">
                <a:solidFill>
                  <a:srgbClr val="A9920F"/>
                </a:solidFill>
              </a:rPr>
              <a:t>Bóg</a:t>
            </a:r>
            <a:endParaRPr lang="pl-PL" sz="1600" dirty="0">
              <a:solidFill>
                <a:srgbClr val="A9920F"/>
              </a:solidFill>
            </a:endParaRPr>
          </a:p>
        </p:txBody>
      </p:sp>
      <p:sp>
        <p:nvSpPr>
          <p:cNvPr id="45" name="Zaokrąglony prostokąt 44"/>
          <p:cNvSpPr/>
          <p:nvPr/>
        </p:nvSpPr>
        <p:spPr>
          <a:xfrm>
            <a:off x="214685" y="1645920"/>
            <a:ext cx="9190396" cy="5035814"/>
          </a:xfrm>
          <a:prstGeom prst="roundRect">
            <a:avLst>
              <a:gd name="adj" fmla="val 7703"/>
            </a:avLst>
          </a:prstGeom>
          <a:solidFill>
            <a:srgbClr val="FAFAF0"/>
          </a:solid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A9920F"/>
              </a:solidFill>
            </a:endParaRPr>
          </a:p>
        </p:txBody>
      </p:sp>
      <p:sp>
        <p:nvSpPr>
          <p:cNvPr id="42" name="Zaokrąglony prostokąt 41"/>
          <p:cNvSpPr/>
          <p:nvPr/>
        </p:nvSpPr>
        <p:spPr>
          <a:xfrm>
            <a:off x="338114" y="2480807"/>
            <a:ext cx="7457288" cy="4048528"/>
          </a:xfrm>
          <a:prstGeom prst="roundRect">
            <a:avLst>
              <a:gd name="adj" fmla="val 7703"/>
            </a:avLst>
          </a:prstGeom>
          <a:solidFill>
            <a:srgbClr val="D4E3FC"/>
          </a:solidFill>
          <a:ln>
            <a:solidFill>
              <a:srgbClr val="8EB3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4" name="PoleTekstowe 43"/>
          <p:cNvSpPr txBox="1"/>
          <p:nvPr/>
        </p:nvSpPr>
        <p:spPr>
          <a:xfrm>
            <a:off x="261673" y="2645485"/>
            <a:ext cx="2248357" cy="3804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2000" dirty="0">
                <a:solidFill>
                  <a:srgbClr val="3E68B2"/>
                </a:solidFill>
              </a:rPr>
              <a:t>Ziemia </a:t>
            </a:r>
            <a:r>
              <a:rPr lang="pl-PL" sz="2000">
                <a:solidFill>
                  <a:srgbClr val="3E68B2"/>
                </a:solidFill>
              </a:rPr>
              <a:t>(materia)</a:t>
            </a:r>
            <a:endParaRPr lang="pl-PL" sz="2000" dirty="0">
              <a:solidFill>
                <a:srgbClr val="3E68B2"/>
              </a:solidFill>
            </a:endParaRPr>
          </a:p>
        </p:txBody>
      </p:sp>
      <p:sp>
        <p:nvSpPr>
          <p:cNvPr id="46" name="PoleTekstowe 45"/>
          <p:cNvSpPr txBox="1"/>
          <p:nvPr/>
        </p:nvSpPr>
        <p:spPr>
          <a:xfrm>
            <a:off x="214685" y="1810598"/>
            <a:ext cx="2248357" cy="3804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2000" dirty="0">
                <a:solidFill>
                  <a:srgbClr val="A9920F"/>
                </a:solidFill>
              </a:rPr>
              <a:t>Niebo (przestrzeń)</a:t>
            </a:r>
            <a:endParaRPr lang="pl-PL" sz="2000" dirty="0">
              <a:solidFill>
                <a:srgbClr val="3E68B2"/>
              </a:solidFill>
            </a:endParaRPr>
          </a:p>
        </p:txBody>
      </p:sp>
      <p:sp>
        <p:nvSpPr>
          <p:cNvPr id="38" name="PoleTekstowe 37"/>
          <p:cNvSpPr txBox="1"/>
          <p:nvPr/>
        </p:nvSpPr>
        <p:spPr>
          <a:xfrm>
            <a:off x="182881" y="242561"/>
            <a:ext cx="7315201" cy="50359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pl-PL" sz="2800" i="1" dirty="0"/>
              <a:t>Ja na ziemi</a:t>
            </a:r>
          </a:p>
        </p:txBody>
      </p:sp>
      <p:pic>
        <p:nvPicPr>
          <p:cNvPr id="10" name="Grafika 9">
            <a:extLst>
              <a:ext uri="{FF2B5EF4-FFF2-40B4-BE49-F238E27FC236}">
                <a16:creationId xmlns:a16="http://schemas.microsoft.com/office/drawing/2014/main" id="{C980007E-3CF5-BB43-AF8F-12A446137C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26" y="4083143"/>
            <a:ext cx="2349102" cy="2349102"/>
          </a:xfrm>
          <a:prstGeom prst="rect">
            <a:avLst/>
          </a:prstGeom>
        </p:spPr>
      </p:pic>
      <p:sp>
        <p:nvSpPr>
          <p:cNvPr id="11" name="Owal 10">
            <a:extLst>
              <a:ext uri="{FF2B5EF4-FFF2-40B4-BE49-F238E27FC236}">
                <a16:creationId xmlns:a16="http://schemas.microsoft.com/office/drawing/2014/main" id="{5D542DBC-F242-8E4F-8BB7-8ECBC73B1BEE}"/>
              </a:ext>
            </a:extLst>
          </p:cNvPr>
          <p:cNvSpPr/>
          <p:nvPr/>
        </p:nvSpPr>
        <p:spPr>
          <a:xfrm>
            <a:off x="4062045" y="2329247"/>
            <a:ext cx="3008551" cy="300855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sz="11500" b="1" dirty="0">
                <a:solidFill>
                  <a:schemeClr val="accent4">
                    <a:lumMod val="50000"/>
                  </a:schemeClr>
                </a:solidFill>
              </a:rPr>
              <a:t>Ja</a:t>
            </a:r>
            <a:endParaRPr lang="pl-PL" sz="11500" b="1" baseline="-25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2" name="Łuk 11">
            <a:extLst>
              <a:ext uri="{FF2B5EF4-FFF2-40B4-BE49-F238E27FC236}">
                <a16:creationId xmlns:a16="http://schemas.microsoft.com/office/drawing/2014/main" id="{2BB39B9D-DF31-924D-8E2C-DC3F815E280A}"/>
              </a:ext>
            </a:extLst>
          </p:cNvPr>
          <p:cNvSpPr/>
          <p:nvPr/>
        </p:nvSpPr>
        <p:spPr>
          <a:xfrm rot="10118519" flipV="1">
            <a:off x="5659312" y="2762280"/>
            <a:ext cx="3955186" cy="1869050"/>
          </a:xfrm>
          <a:prstGeom prst="arc">
            <a:avLst>
              <a:gd name="adj1" fmla="val 12075567"/>
              <a:gd name="adj2" fmla="val 20231093"/>
            </a:avLst>
          </a:prstGeom>
          <a:ln w="1524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Łuk 12">
            <a:extLst>
              <a:ext uri="{FF2B5EF4-FFF2-40B4-BE49-F238E27FC236}">
                <a16:creationId xmlns:a16="http://schemas.microsoft.com/office/drawing/2014/main" id="{2B396D76-4450-204D-9987-3D5CBDD379F1}"/>
              </a:ext>
            </a:extLst>
          </p:cNvPr>
          <p:cNvSpPr/>
          <p:nvPr/>
        </p:nvSpPr>
        <p:spPr>
          <a:xfrm rot="10637531">
            <a:off x="1641648" y="3855696"/>
            <a:ext cx="4697673" cy="1437104"/>
          </a:xfrm>
          <a:prstGeom prst="arc">
            <a:avLst>
              <a:gd name="adj1" fmla="val 367591"/>
              <a:gd name="adj2" fmla="val 8260671"/>
            </a:avLst>
          </a:prstGeom>
          <a:ln w="1524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4" name="Grafika 13">
            <a:extLst>
              <a:ext uri="{FF2B5EF4-FFF2-40B4-BE49-F238E27FC236}">
                <a16:creationId xmlns:a16="http://schemas.microsoft.com/office/drawing/2014/main" id="{64DF9534-7773-4E40-B8E0-D1465C6333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63835" y="1684722"/>
            <a:ext cx="1713982" cy="1713982"/>
          </a:xfrm>
          <a:prstGeom prst="rect">
            <a:avLst/>
          </a:prstGeom>
        </p:spPr>
      </p:pic>
      <p:pic>
        <p:nvPicPr>
          <p:cNvPr id="15" name="Grafika 14">
            <a:extLst>
              <a:ext uri="{FF2B5EF4-FFF2-40B4-BE49-F238E27FC236}">
                <a16:creationId xmlns:a16="http://schemas.microsoft.com/office/drawing/2014/main" id="{58A03FBF-895E-6447-AC05-AC2ED02DFA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79582" y="3025965"/>
            <a:ext cx="2067835" cy="206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21544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DB8877-2B56-164C-BE7F-A41908CDE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Font typeface="+mj-lt"/>
              <a:buNone/>
            </a:pPr>
            <a:r>
              <a:rPr lang="pl-PL"/>
              <a:t>#6. Twój światopogląd a prawda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8CABB75-FA82-7241-B84C-F6AB96A276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126893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2692F69B-6137-354D-A3DA-A48082355C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Czy warto mieć światopogląd zgodny z prawdą?</a:t>
            </a:r>
          </a:p>
        </p:txBody>
      </p:sp>
    </p:spTree>
    <p:extLst>
      <p:ext uri="{BB962C8B-B14F-4D97-AF65-F5344CB8AC3E}">
        <p14:creationId xmlns:p14="http://schemas.microsoft.com/office/powerpoint/2010/main" val="207941722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EB7905B-0FF2-5647-A055-FCDD36F4C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Eksperyment (może być teoretyczny)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9A3754F3-691D-904F-9390-CFB36D6F9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338851" cy="435133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W ciemnym pokoju odczytaj na (tradycyjnym) zegarze, która jest godzina.</a:t>
            </a:r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4CEB5815-836A-C04B-A65A-6CE2C4D19F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31287" y="2441155"/>
            <a:ext cx="2236424" cy="223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08002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4BE6AB9-59F7-DE4B-A03A-38AEFFB4FA6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b="1" dirty="0"/>
              <a:t>Nowomowa</a:t>
            </a:r>
            <a:r>
              <a:rPr lang="pl-PL" dirty="0"/>
              <a:t> (ang. </a:t>
            </a:r>
            <a:r>
              <a:rPr lang="pl-PL" i="1" dirty="0" err="1"/>
              <a:t>newspeak</a:t>
            </a:r>
            <a:r>
              <a:rPr lang="pl-PL" dirty="0"/>
              <a:t>) – sztuczny język obowiązujący w fikcyjnym, totalitarnym państwie Oceania, przedstawionym w powieści </a:t>
            </a:r>
            <a:r>
              <a:rPr lang="pl-PL" i="1" dirty="0"/>
              <a:t>Rok 1984 </a:t>
            </a:r>
            <a:r>
              <a:rPr lang="pl-PL" dirty="0"/>
              <a:t>George’a Orwella.</a:t>
            </a:r>
          </a:p>
          <a:p>
            <a:r>
              <a:rPr lang="pl-PL" dirty="0"/>
              <a:t>Charakteryzuje się tendencją do eliminacji jak największej liczby „niepotrzebnych” lub niekorzystnie nacechowanych wyrazów przez zastąpienie ich sztucznymi ekwiwalentami, w celu strywializowania języka oraz wyeliminowania nieprawomyślności przez takie przekonstruowanie języka, by niemożliwe stało się sformułowanie w myśli czegokolwiek, co godziłoby w panujący reżim – zarówno poprzez mowę, jak i myśli (tzw. </a:t>
            </a:r>
            <a:r>
              <a:rPr lang="pl-PL" dirty="0" err="1"/>
              <a:t>myślozbrodnia</a:t>
            </a:r>
            <a:r>
              <a:rPr lang="pl-PL" dirty="0"/>
              <a:t>).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075F8A0-9E70-4448-AE30-DD6D5017D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Nowomowa</a:t>
            </a:r>
            <a:endParaRPr lang="pl-PL" dirty="0"/>
          </a:p>
        </p:txBody>
      </p:sp>
      <p:sp>
        <p:nvSpPr>
          <p:cNvPr id="20" name="Symbol zastępczy zawartości 19">
            <a:extLst>
              <a:ext uri="{FF2B5EF4-FFF2-40B4-BE49-F238E27FC236}">
                <a16:creationId xmlns:a16="http://schemas.microsoft.com/office/drawing/2014/main" id="{FADD6D2C-925D-8B45-B46F-7C5E3076F33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6449035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D710ED93-007C-044E-A2D2-967BB9093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Rola światła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5220866-F5A6-A84C-AB08-C95DD1863E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i="1" dirty="0"/>
              <a:t>(…) a światłość w ciemności świeci i ciemność jej nie ogarnęła.</a:t>
            </a:r>
          </a:p>
          <a:p>
            <a:r>
              <a:rPr lang="pl-PL" i="1" dirty="0"/>
              <a:t>(…) Była światłość prawdziwa, która oświeca każdego człowieka, gdy na świat przychodzi. </a:t>
            </a:r>
          </a:p>
          <a:p>
            <a:r>
              <a:rPr lang="pl-PL" i="1" dirty="0"/>
              <a:t>Na świecie było Słowo, a świat stał się przez Nie, lecz świat Go nie poznał. Przyszło do swojej własności, a swoi Go nie przyjęli. </a:t>
            </a:r>
          </a:p>
          <a:p>
            <a:r>
              <a:rPr lang="pl-PL" i="1" dirty="0"/>
              <a:t>Wszystkim tym jednak, którzy Je przyjęli, dało moc, aby się stali dziećmi Bożymi (…)</a:t>
            </a:r>
          </a:p>
          <a:p>
            <a:r>
              <a:rPr lang="pl-PL" i="1" dirty="0"/>
              <a:t>									(Jan 1)</a:t>
            </a:r>
          </a:p>
        </p:txBody>
      </p:sp>
    </p:spTree>
    <p:extLst>
      <p:ext uri="{BB962C8B-B14F-4D97-AF65-F5344CB8AC3E}">
        <p14:creationId xmlns:p14="http://schemas.microsoft.com/office/powerpoint/2010/main" val="400572228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350EB7BE-22AD-C34D-8AE9-CBF29D454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Wnioski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92202B80-9A2D-424D-B730-45BD743547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522747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5346F8-97E9-C54B-9E62-1D5307316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Wnioski i zachęta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F5D16BA-650F-6443-AE61-3C9714E02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pl-PL" dirty="0"/>
              <a:t>Uczeń Jezusa myśli.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Uczeń Jezusa szuka prawdy.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Uczeń Jezusa żyje w prawdzie.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Uczeń Jezusa pomaga innym znaleźć prawdę.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Uczeń zawsze się uczy.</a:t>
            </a:r>
          </a:p>
        </p:txBody>
      </p:sp>
    </p:spTree>
    <p:extLst>
      <p:ext uri="{BB962C8B-B14F-4D97-AF65-F5344CB8AC3E}">
        <p14:creationId xmlns:p14="http://schemas.microsoft.com/office/powerpoint/2010/main" val="418337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4225BDC-7682-9E47-886A-91DD9D0F4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Font typeface="+mj-lt"/>
              <a:buNone/>
            </a:pPr>
            <a:r>
              <a:rPr lang="pl-PL"/>
              <a:t>#7. Dodatki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1F40179-68BD-2842-8983-580740C6A6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71550" lvl="1" indent="-514350">
              <a:buFont typeface="+mj-lt"/>
              <a:buAutoNum type="arabicPeriod"/>
            </a:pPr>
            <a:r>
              <a:rPr lang="pl-PL"/>
              <a:t>Zasady interpretacji Pism</a:t>
            </a:r>
          </a:p>
          <a:p>
            <a:pPr marL="971550" lvl="1" indent="-514350">
              <a:buFont typeface="+mj-lt"/>
              <a:buAutoNum type="arabicPeriod"/>
            </a:pPr>
            <a:r>
              <a:rPr lang="pl-PL"/>
              <a:t>Wiarygodność Pism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49239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aokrąglony prostokąt 16">
            <a:extLst>
              <a:ext uri="{FF2B5EF4-FFF2-40B4-BE49-F238E27FC236}">
                <a16:creationId xmlns:a16="http://schemas.microsoft.com/office/drawing/2014/main" id="{B966A2F5-5705-AB4D-B768-488BA046C68F}"/>
              </a:ext>
            </a:extLst>
          </p:cNvPr>
          <p:cNvSpPr/>
          <p:nvPr/>
        </p:nvSpPr>
        <p:spPr>
          <a:xfrm>
            <a:off x="1287887" y="1913474"/>
            <a:ext cx="9826580" cy="4847933"/>
          </a:xfrm>
          <a:prstGeom prst="roundRect">
            <a:avLst>
              <a:gd name="adj" fmla="val 7703"/>
            </a:avLst>
          </a:prstGeom>
          <a:solidFill>
            <a:srgbClr val="FFFFF2"/>
          </a:solid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3200" dirty="0">
                <a:solidFill>
                  <a:srgbClr val="A9920F"/>
                </a:solidFill>
              </a:rPr>
              <a:t>Świat (wszechświat, rzeczywistość)</a:t>
            </a:r>
          </a:p>
        </p:txBody>
      </p:sp>
      <p:sp>
        <p:nvSpPr>
          <p:cNvPr id="8" name="Zaokrąglony prostokąt 41">
            <a:extLst>
              <a:ext uri="{FF2B5EF4-FFF2-40B4-BE49-F238E27FC236}">
                <a16:creationId xmlns:a16="http://schemas.microsoft.com/office/drawing/2014/main" id="{9DA06580-ACA3-2D45-A700-217D9986F2C9}"/>
              </a:ext>
            </a:extLst>
          </p:cNvPr>
          <p:cNvSpPr/>
          <p:nvPr/>
        </p:nvSpPr>
        <p:spPr>
          <a:xfrm>
            <a:off x="2189408" y="2520778"/>
            <a:ext cx="7575078" cy="4114800"/>
          </a:xfrm>
          <a:prstGeom prst="roundRect">
            <a:avLst>
              <a:gd name="adj" fmla="val 7703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400" dirty="0">
                <a:solidFill>
                  <a:schemeClr val="accent1">
                    <a:lumMod val="50000"/>
                  </a:schemeClr>
                </a:solidFill>
              </a:rPr>
              <a:t>Człowiek</a:t>
            </a:r>
          </a:p>
        </p:txBody>
      </p:sp>
      <p:sp>
        <p:nvSpPr>
          <p:cNvPr id="6" name="Sześcian 5">
            <a:extLst>
              <a:ext uri="{FF2B5EF4-FFF2-40B4-BE49-F238E27FC236}">
                <a16:creationId xmlns:a16="http://schemas.microsoft.com/office/drawing/2014/main" id="{E5E5798B-D458-2C4A-A8CA-22A5C2FBF3B3}"/>
              </a:ext>
            </a:extLst>
          </p:cNvPr>
          <p:cNvSpPr/>
          <p:nvPr/>
        </p:nvSpPr>
        <p:spPr>
          <a:xfrm>
            <a:off x="8146181" y="3533884"/>
            <a:ext cx="1422822" cy="2218187"/>
          </a:xfrm>
          <a:prstGeom prst="cube">
            <a:avLst/>
          </a:prstGeom>
          <a:solidFill>
            <a:srgbClr val="FCDEF5"/>
          </a:solidFill>
          <a:ln>
            <a:solidFill>
              <a:srgbClr val="DD73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sz="2400" b="1" dirty="0">
                <a:solidFill>
                  <a:srgbClr val="923E83"/>
                </a:solidFill>
              </a:rPr>
              <a:t>Mięśnie</a:t>
            </a:r>
          </a:p>
        </p:txBody>
      </p:sp>
      <p:sp>
        <p:nvSpPr>
          <p:cNvPr id="7" name="Chmurka 6">
            <a:extLst>
              <a:ext uri="{FF2B5EF4-FFF2-40B4-BE49-F238E27FC236}">
                <a16:creationId xmlns:a16="http://schemas.microsoft.com/office/drawing/2014/main" id="{765E2A18-141C-0543-90E1-2DE6EEDDEFD6}"/>
              </a:ext>
            </a:extLst>
          </p:cNvPr>
          <p:cNvSpPr/>
          <p:nvPr/>
        </p:nvSpPr>
        <p:spPr>
          <a:xfrm>
            <a:off x="4661200" y="3101937"/>
            <a:ext cx="3188043" cy="3101546"/>
          </a:xfrm>
          <a:prstGeom prst="cloud">
            <a:avLst/>
          </a:prstGeom>
          <a:solidFill>
            <a:srgbClr val="D5FFD4"/>
          </a:solidFill>
          <a:ln>
            <a:solidFill>
              <a:srgbClr val="99D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endParaRPr lang="pl-PL" sz="2400" b="1" dirty="0">
              <a:solidFill>
                <a:srgbClr val="257549"/>
              </a:solidFill>
            </a:endParaRPr>
          </a:p>
          <a:p>
            <a:pPr algn="ctr"/>
            <a:r>
              <a:rPr lang="pl-PL" sz="2400" b="1" dirty="0">
                <a:solidFill>
                  <a:srgbClr val="257549"/>
                </a:solidFill>
              </a:rPr>
              <a:t>Procesy myślowe</a:t>
            </a:r>
          </a:p>
          <a:p>
            <a:pPr algn="ctr"/>
            <a:r>
              <a:rPr lang="pl-PL" sz="2400" b="1" dirty="0">
                <a:solidFill>
                  <a:srgbClr val="257549"/>
                </a:solidFill>
              </a:rPr>
              <a:t>(zamysł)</a:t>
            </a:r>
          </a:p>
        </p:txBody>
      </p:sp>
      <p:sp>
        <p:nvSpPr>
          <p:cNvPr id="14" name="Sześcian 13">
            <a:extLst>
              <a:ext uri="{FF2B5EF4-FFF2-40B4-BE49-F238E27FC236}">
                <a16:creationId xmlns:a16="http://schemas.microsoft.com/office/drawing/2014/main" id="{CA41052E-EED8-7A4F-9B2A-0FEE7CE884A1}"/>
              </a:ext>
            </a:extLst>
          </p:cNvPr>
          <p:cNvSpPr/>
          <p:nvPr/>
        </p:nvSpPr>
        <p:spPr>
          <a:xfrm>
            <a:off x="3140570" y="3533884"/>
            <a:ext cx="1424056" cy="2218187"/>
          </a:xfrm>
          <a:prstGeom prst="cube">
            <a:avLst/>
          </a:prstGeom>
          <a:solidFill>
            <a:srgbClr val="FCDEF5"/>
          </a:solidFill>
          <a:ln>
            <a:solidFill>
              <a:srgbClr val="DD73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sz="2400" b="1" dirty="0">
                <a:solidFill>
                  <a:srgbClr val="923E83"/>
                </a:solidFill>
              </a:rPr>
              <a:t>Zmysły</a:t>
            </a:r>
          </a:p>
        </p:txBody>
      </p:sp>
      <p:grpSp>
        <p:nvGrpSpPr>
          <p:cNvPr id="29" name="Grupa 28">
            <a:extLst>
              <a:ext uri="{FF2B5EF4-FFF2-40B4-BE49-F238E27FC236}">
                <a16:creationId xmlns:a16="http://schemas.microsoft.com/office/drawing/2014/main" id="{4000C670-4C05-A64E-BCFF-96DB5F50DD18}"/>
              </a:ext>
            </a:extLst>
          </p:cNvPr>
          <p:cNvGrpSpPr/>
          <p:nvPr/>
        </p:nvGrpSpPr>
        <p:grpSpPr>
          <a:xfrm>
            <a:off x="9016869" y="4391547"/>
            <a:ext cx="1698754" cy="706566"/>
            <a:chOff x="9131171" y="4362971"/>
            <a:chExt cx="978129" cy="706566"/>
          </a:xfrm>
        </p:grpSpPr>
        <p:cxnSp>
          <p:nvCxnSpPr>
            <p:cNvPr id="45" name="Łącznik prosty 44">
              <a:extLst>
                <a:ext uri="{FF2B5EF4-FFF2-40B4-BE49-F238E27FC236}">
                  <a16:creationId xmlns:a16="http://schemas.microsoft.com/office/drawing/2014/main" id="{A5286947-D78C-F04D-9EE1-50FA54EF1BCF}"/>
                </a:ext>
              </a:extLst>
            </p:cNvPr>
            <p:cNvCxnSpPr>
              <a:cxnSpLocks/>
            </p:cNvCxnSpPr>
            <p:nvPr/>
          </p:nvCxnSpPr>
          <p:spPr>
            <a:xfrm>
              <a:off x="9131171" y="4362971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Łącznik prosty 45">
              <a:extLst>
                <a:ext uri="{FF2B5EF4-FFF2-40B4-BE49-F238E27FC236}">
                  <a16:creationId xmlns:a16="http://schemas.microsoft.com/office/drawing/2014/main" id="{BE30F186-5D6E-0746-BFEC-9EFB3EAB6A44}"/>
                </a:ext>
              </a:extLst>
            </p:cNvPr>
            <p:cNvCxnSpPr>
              <a:cxnSpLocks/>
            </p:cNvCxnSpPr>
            <p:nvPr/>
          </p:nvCxnSpPr>
          <p:spPr>
            <a:xfrm>
              <a:off x="9208281" y="4598493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Łącznik prosty 46">
              <a:extLst>
                <a:ext uri="{FF2B5EF4-FFF2-40B4-BE49-F238E27FC236}">
                  <a16:creationId xmlns:a16="http://schemas.microsoft.com/office/drawing/2014/main" id="{6E487B37-A814-A64C-BD27-4BF798A7CA59}"/>
                </a:ext>
              </a:extLst>
            </p:cNvPr>
            <p:cNvCxnSpPr>
              <a:cxnSpLocks/>
            </p:cNvCxnSpPr>
            <p:nvPr/>
          </p:nvCxnSpPr>
          <p:spPr>
            <a:xfrm>
              <a:off x="9285391" y="4834015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Łącznik prosty 47">
              <a:extLst>
                <a:ext uri="{FF2B5EF4-FFF2-40B4-BE49-F238E27FC236}">
                  <a16:creationId xmlns:a16="http://schemas.microsoft.com/office/drawing/2014/main" id="{65AF24A2-2BF4-C448-A49D-9B9929BB134C}"/>
                </a:ext>
              </a:extLst>
            </p:cNvPr>
            <p:cNvCxnSpPr>
              <a:cxnSpLocks/>
            </p:cNvCxnSpPr>
            <p:nvPr/>
          </p:nvCxnSpPr>
          <p:spPr>
            <a:xfrm>
              <a:off x="9362501" y="5069537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upa 27">
            <a:extLst>
              <a:ext uri="{FF2B5EF4-FFF2-40B4-BE49-F238E27FC236}">
                <a16:creationId xmlns:a16="http://schemas.microsoft.com/office/drawing/2014/main" id="{0A9ADB8D-1F24-9A45-81EB-859AAC7D7104}"/>
              </a:ext>
            </a:extLst>
          </p:cNvPr>
          <p:cNvGrpSpPr/>
          <p:nvPr/>
        </p:nvGrpSpPr>
        <p:grpSpPr>
          <a:xfrm>
            <a:off x="1499690" y="4578244"/>
            <a:ext cx="2253155" cy="471044"/>
            <a:chOff x="1942613" y="4578244"/>
            <a:chExt cx="901019" cy="471044"/>
          </a:xfrm>
        </p:grpSpPr>
        <p:cxnSp>
          <p:nvCxnSpPr>
            <p:cNvPr id="49" name="Łącznik prosty 48">
              <a:extLst>
                <a:ext uri="{FF2B5EF4-FFF2-40B4-BE49-F238E27FC236}">
                  <a16:creationId xmlns:a16="http://schemas.microsoft.com/office/drawing/2014/main" id="{C8B51058-37FB-CF40-8404-75878FFB3C64}"/>
                </a:ext>
              </a:extLst>
            </p:cNvPr>
            <p:cNvCxnSpPr>
              <a:cxnSpLocks/>
            </p:cNvCxnSpPr>
            <p:nvPr/>
          </p:nvCxnSpPr>
          <p:spPr>
            <a:xfrm>
              <a:off x="1942613" y="4578244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Łącznik prosty 49">
              <a:extLst>
                <a:ext uri="{FF2B5EF4-FFF2-40B4-BE49-F238E27FC236}">
                  <a16:creationId xmlns:a16="http://schemas.microsoft.com/office/drawing/2014/main" id="{48BA5C87-26B5-0F4E-942B-2F70A824488E}"/>
                </a:ext>
              </a:extLst>
            </p:cNvPr>
            <p:cNvCxnSpPr>
              <a:cxnSpLocks/>
            </p:cNvCxnSpPr>
            <p:nvPr/>
          </p:nvCxnSpPr>
          <p:spPr>
            <a:xfrm>
              <a:off x="2019723" y="4813766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Łącznik prosty 50">
              <a:extLst>
                <a:ext uri="{FF2B5EF4-FFF2-40B4-BE49-F238E27FC236}">
                  <a16:creationId xmlns:a16="http://schemas.microsoft.com/office/drawing/2014/main" id="{015FFC79-7701-5445-8961-3BE0A9221E80}"/>
                </a:ext>
              </a:extLst>
            </p:cNvPr>
            <p:cNvCxnSpPr>
              <a:cxnSpLocks/>
            </p:cNvCxnSpPr>
            <p:nvPr/>
          </p:nvCxnSpPr>
          <p:spPr>
            <a:xfrm>
              <a:off x="2096833" y="5049288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Łącznik prosty 24">
            <a:extLst>
              <a:ext uri="{FF2B5EF4-FFF2-40B4-BE49-F238E27FC236}">
                <a16:creationId xmlns:a16="http://schemas.microsoft.com/office/drawing/2014/main" id="{6300EE09-846C-EB42-8B01-164DAE824984}"/>
              </a:ext>
            </a:extLst>
          </p:cNvPr>
          <p:cNvCxnSpPr>
            <a:cxnSpLocks/>
          </p:cNvCxnSpPr>
          <p:nvPr/>
        </p:nvCxnSpPr>
        <p:spPr>
          <a:xfrm>
            <a:off x="7286625" y="4652323"/>
            <a:ext cx="1380857" cy="0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Łącznik prosty 53">
            <a:extLst>
              <a:ext uri="{FF2B5EF4-FFF2-40B4-BE49-F238E27FC236}">
                <a16:creationId xmlns:a16="http://schemas.microsoft.com/office/drawing/2014/main" id="{27832200-5A20-4E4A-A132-5AC3263183C6}"/>
              </a:ext>
            </a:extLst>
          </p:cNvPr>
          <p:cNvCxnSpPr>
            <a:cxnSpLocks/>
          </p:cNvCxnSpPr>
          <p:nvPr/>
        </p:nvCxnSpPr>
        <p:spPr>
          <a:xfrm>
            <a:off x="3752845" y="4652323"/>
            <a:ext cx="1598783" cy="0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Walec 70">
            <a:extLst>
              <a:ext uri="{FF2B5EF4-FFF2-40B4-BE49-F238E27FC236}">
                <a16:creationId xmlns:a16="http://schemas.microsoft.com/office/drawing/2014/main" id="{2A0A1059-40F5-1C41-96FE-9AA2FF80EC0B}"/>
              </a:ext>
            </a:extLst>
          </p:cNvPr>
          <p:cNvSpPr/>
          <p:nvPr/>
        </p:nvSpPr>
        <p:spPr>
          <a:xfrm>
            <a:off x="4464637" y="5263980"/>
            <a:ext cx="1260389" cy="1066629"/>
          </a:xfrm>
          <a:prstGeom prst="can">
            <a:avLst/>
          </a:prstGeom>
          <a:solidFill>
            <a:srgbClr val="D5FFD4"/>
          </a:solidFill>
          <a:ln>
            <a:solidFill>
              <a:srgbClr val="99D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l-PL" dirty="0">
                <a:solidFill>
                  <a:srgbClr val="257549"/>
                </a:solidFill>
              </a:rPr>
              <a:t>Pamięć</a:t>
            </a:r>
          </a:p>
        </p:txBody>
      </p:sp>
      <p:sp>
        <p:nvSpPr>
          <p:cNvPr id="72" name="Dowolny kształt 71">
            <a:extLst>
              <a:ext uri="{FF2B5EF4-FFF2-40B4-BE49-F238E27FC236}">
                <a16:creationId xmlns:a16="http://schemas.microsoft.com/office/drawing/2014/main" id="{FF2EB670-0049-FD4E-BED0-AE9487979779}"/>
              </a:ext>
            </a:extLst>
          </p:cNvPr>
          <p:cNvSpPr/>
          <p:nvPr/>
        </p:nvSpPr>
        <p:spPr>
          <a:xfrm>
            <a:off x="5672769" y="5253598"/>
            <a:ext cx="1988785" cy="824247"/>
          </a:xfrm>
          <a:custGeom>
            <a:avLst/>
            <a:gdLst>
              <a:gd name="connsiteX0" fmla="*/ 373488 w 2196008"/>
              <a:gd name="connsiteY0" fmla="*/ 66067 h 1333019"/>
              <a:gd name="connsiteX1" fmla="*/ 2176530 w 2196008"/>
              <a:gd name="connsiteY1" fmla="*/ 117582 h 1333019"/>
              <a:gd name="connsiteX2" fmla="*/ 1249251 w 2196008"/>
              <a:gd name="connsiteY2" fmla="*/ 1147892 h 1333019"/>
              <a:gd name="connsiteX3" fmla="*/ 0 w 2196008"/>
              <a:gd name="connsiteY3" fmla="*/ 1328196 h 1333019"/>
              <a:gd name="connsiteX0" fmla="*/ 1712891 w 3542051"/>
              <a:gd name="connsiteY0" fmla="*/ 66067 h 1176216"/>
              <a:gd name="connsiteX1" fmla="*/ 3515933 w 3542051"/>
              <a:gd name="connsiteY1" fmla="*/ 117582 h 1176216"/>
              <a:gd name="connsiteX2" fmla="*/ 2588654 w 3542051"/>
              <a:gd name="connsiteY2" fmla="*/ 1147892 h 1176216"/>
              <a:gd name="connsiteX3" fmla="*/ 0 w 3542051"/>
              <a:gd name="connsiteY3" fmla="*/ 903193 h 1176216"/>
              <a:gd name="connsiteX0" fmla="*/ 1712891 w 3516102"/>
              <a:gd name="connsiteY0" fmla="*/ 47423 h 905526"/>
              <a:gd name="connsiteX1" fmla="*/ 3515933 w 3516102"/>
              <a:gd name="connsiteY1" fmla="*/ 98938 h 905526"/>
              <a:gd name="connsiteX2" fmla="*/ 1622738 w 3516102"/>
              <a:gd name="connsiteY2" fmla="*/ 820155 h 905526"/>
              <a:gd name="connsiteX3" fmla="*/ 0 w 3516102"/>
              <a:gd name="connsiteY3" fmla="*/ 884549 h 905526"/>
              <a:gd name="connsiteX0" fmla="*/ 1712891 w 2187714"/>
              <a:gd name="connsiteY0" fmla="*/ 5953 h 845488"/>
              <a:gd name="connsiteX1" fmla="*/ 2021984 w 2187714"/>
              <a:gd name="connsiteY1" fmla="*/ 546866 h 845488"/>
              <a:gd name="connsiteX2" fmla="*/ 1622738 w 2187714"/>
              <a:gd name="connsiteY2" fmla="*/ 778685 h 845488"/>
              <a:gd name="connsiteX3" fmla="*/ 0 w 2187714"/>
              <a:gd name="connsiteY3" fmla="*/ 843079 h 845488"/>
              <a:gd name="connsiteX0" fmla="*/ 1648497 w 2148205"/>
              <a:gd name="connsiteY0" fmla="*/ 6077 h 832733"/>
              <a:gd name="connsiteX1" fmla="*/ 2021984 w 2148205"/>
              <a:gd name="connsiteY1" fmla="*/ 534111 h 832733"/>
              <a:gd name="connsiteX2" fmla="*/ 1622738 w 2148205"/>
              <a:gd name="connsiteY2" fmla="*/ 765930 h 832733"/>
              <a:gd name="connsiteX3" fmla="*/ 0 w 2148205"/>
              <a:gd name="connsiteY3" fmla="*/ 830324 h 832733"/>
              <a:gd name="connsiteX0" fmla="*/ 1648497 w 2024795"/>
              <a:gd name="connsiteY0" fmla="*/ 0 h 826656"/>
              <a:gd name="connsiteX1" fmla="*/ 2021984 w 2024795"/>
              <a:gd name="connsiteY1" fmla="*/ 528034 h 826656"/>
              <a:gd name="connsiteX2" fmla="*/ 1622738 w 2024795"/>
              <a:gd name="connsiteY2" fmla="*/ 759853 h 826656"/>
              <a:gd name="connsiteX3" fmla="*/ 0 w 2024795"/>
              <a:gd name="connsiteY3" fmla="*/ 824247 h 826656"/>
              <a:gd name="connsiteX0" fmla="*/ 1648497 w 2141178"/>
              <a:gd name="connsiteY0" fmla="*/ 0 h 824247"/>
              <a:gd name="connsiteX1" fmla="*/ 2021984 w 2141178"/>
              <a:gd name="connsiteY1" fmla="*/ 528034 h 824247"/>
              <a:gd name="connsiteX2" fmla="*/ 0 w 2141178"/>
              <a:gd name="connsiteY2" fmla="*/ 824247 h 824247"/>
              <a:gd name="connsiteX0" fmla="*/ 1648497 w 1988785"/>
              <a:gd name="connsiteY0" fmla="*/ 0 h 824247"/>
              <a:gd name="connsiteX1" fmla="*/ 1803043 w 1988785"/>
              <a:gd name="connsiteY1" fmla="*/ 708339 h 824247"/>
              <a:gd name="connsiteX2" fmla="*/ 0 w 1988785"/>
              <a:gd name="connsiteY2" fmla="*/ 824247 h 82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88785" h="824247">
                <a:moveTo>
                  <a:pt x="1648497" y="0"/>
                </a:moveTo>
                <a:cubicBezTo>
                  <a:pt x="2064914" y="38636"/>
                  <a:pt x="2077793" y="570965"/>
                  <a:pt x="1803043" y="708339"/>
                </a:cubicBezTo>
                <a:cubicBezTo>
                  <a:pt x="1528294" y="845714"/>
                  <a:pt x="421247" y="762536"/>
                  <a:pt x="0" y="824247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B797644-DEEB-764A-B506-3A5C4A692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/>
              <a:t>Bardzo uproszczony model </a:t>
            </a:r>
            <a:br>
              <a:rPr lang="pl-PL"/>
            </a:br>
            <a:r>
              <a:rPr lang="pl-PL"/>
              <a:t>przepływu informacji przez człowieka</a:t>
            </a:r>
            <a:endParaRPr lang="pl-PL" dirty="0"/>
          </a:p>
        </p:txBody>
      </p:sp>
      <p:cxnSp>
        <p:nvCxnSpPr>
          <p:cNvPr id="21" name="Łącznik prosty 20">
            <a:extLst>
              <a:ext uri="{FF2B5EF4-FFF2-40B4-BE49-F238E27FC236}">
                <a16:creationId xmlns:a16="http://schemas.microsoft.com/office/drawing/2014/main" id="{BEDC7731-29F3-254F-B4C3-B5F56D9C1293}"/>
              </a:ext>
            </a:extLst>
          </p:cNvPr>
          <p:cNvCxnSpPr>
            <a:cxnSpLocks/>
          </p:cNvCxnSpPr>
          <p:nvPr/>
        </p:nvCxnSpPr>
        <p:spPr>
          <a:xfrm flipV="1">
            <a:off x="4991989" y="4862591"/>
            <a:ext cx="538478" cy="593947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Łuk 25">
            <a:extLst>
              <a:ext uri="{FF2B5EF4-FFF2-40B4-BE49-F238E27FC236}">
                <a16:creationId xmlns:a16="http://schemas.microsoft.com/office/drawing/2014/main" id="{7011AB57-24D2-364E-B623-FA1928844A54}"/>
              </a:ext>
            </a:extLst>
          </p:cNvPr>
          <p:cNvSpPr/>
          <p:nvPr/>
        </p:nvSpPr>
        <p:spPr>
          <a:xfrm rot="10594820" flipV="1">
            <a:off x="4953689" y="2954045"/>
            <a:ext cx="2694334" cy="1669673"/>
          </a:xfrm>
          <a:prstGeom prst="arc">
            <a:avLst>
              <a:gd name="adj1" fmla="val 7111381"/>
              <a:gd name="adj2" fmla="val 1906632"/>
            </a:avLst>
          </a:prstGeom>
          <a:ln w="7620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068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  <p:bldP spid="7" grpId="0" animBg="1"/>
      <p:bldP spid="14" grpId="0" animBg="1"/>
      <p:bldP spid="71" grpId="0" animBg="1"/>
      <p:bldP spid="72" grpId="0" animBg="1"/>
      <p:bldP spid="26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D8682DD2-1A2B-C345-898A-BB51951BF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4400" dirty="0"/>
              <a:t>Dodatek:</a:t>
            </a:r>
            <a:br>
              <a:rPr lang="pl-PL" sz="4400" dirty="0"/>
            </a:br>
            <a:br>
              <a:rPr lang="pl-PL" dirty="0"/>
            </a:br>
            <a:r>
              <a:rPr lang="pl-PL" dirty="0"/>
              <a:t>Mojej zasady interpretacji Pism.</a:t>
            </a:r>
            <a:br>
              <a:rPr lang="pl-PL" dirty="0"/>
            </a:br>
            <a:endParaRPr lang="pl-PL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0A7F3BED-ABAF-F14B-8F48-39BB699DA1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552519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5D927D9-0275-8C41-92BD-7F97092F2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Mojej zasady interpretacji Pism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829DFA5-4AFC-394D-9F30-E2042B94B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#1. Czytam tak jak jest napisane.</a:t>
            </a:r>
          </a:p>
          <a:p>
            <a:r>
              <a:rPr lang="pl-PL" dirty="0"/>
              <a:t>#2. Czytam tekst w kontekście.</a:t>
            </a:r>
          </a:p>
          <a:p>
            <a:r>
              <a:rPr lang="pl-PL" dirty="0"/>
              <a:t>#3. Czytam aby budować swój światopogląd.</a:t>
            </a:r>
          </a:p>
          <a:p>
            <a:r>
              <a:rPr lang="pl-PL" dirty="0"/>
              <a:t>#4. Czytam w obecności Autora.</a:t>
            </a:r>
          </a:p>
          <a:p>
            <a:r>
              <a:rPr lang="pl-PL" dirty="0"/>
              <a:t>#5. Czytam aby się zmienić i zastosować.</a:t>
            </a:r>
          </a:p>
        </p:txBody>
      </p:sp>
    </p:spTree>
    <p:extLst>
      <p:ext uri="{BB962C8B-B14F-4D97-AF65-F5344CB8AC3E}">
        <p14:creationId xmlns:p14="http://schemas.microsoft.com/office/powerpoint/2010/main" val="336187092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D8682DD2-1A2B-C345-898A-BB51951BF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4400" dirty="0"/>
              <a:t>Dodatek:</a:t>
            </a:r>
            <a:br>
              <a:rPr lang="pl-PL" sz="6700" dirty="0"/>
            </a:br>
            <a:br>
              <a:rPr lang="pl-PL" sz="6700" dirty="0"/>
            </a:br>
            <a:r>
              <a:rPr lang="pl-PL" dirty="0"/>
              <a:t>Źródła treści pism </a:t>
            </a:r>
            <a:br>
              <a:rPr lang="pl-PL" dirty="0"/>
            </a:br>
            <a:r>
              <a:rPr lang="pl-PL" dirty="0"/>
              <a:t>Nowego Testamentu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0A7F3BED-ABAF-F14B-8F48-39BB699DA1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3213527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D851CC-4133-2A48-B457-24763C5AE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Źródła treści pism Nowego Testamentu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FB5294D-42BA-394B-852E-074569585D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pl-PL" dirty="0"/>
              <a:t>Papirusy - II-IV wiek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Kodeksy </a:t>
            </a:r>
            <a:r>
              <a:rPr lang="pl-PL" dirty="0" err="1"/>
              <a:t>manuskułowe</a:t>
            </a:r>
            <a:r>
              <a:rPr lang="pl-PL" dirty="0"/>
              <a:t> IV-VI wiek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Kodeksy minuskułowe VI-XV wiek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Starożytne przekłady II-IV wiek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Pisma Ojców Apostolskich II-IV wiek.</a:t>
            </a:r>
          </a:p>
        </p:txBody>
      </p:sp>
    </p:spTree>
    <p:extLst>
      <p:ext uri="{BB962C8B-B14F-4D97-AF65-F5344CB8AC3E}">
        <p14:creationId xmlns:p14="http://schemas.microsoft.com/office/powerpoint/2010/main" val="271639781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2B6FCB-B242-9045-885C-84F931229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Światopogląd ucznia</a:t>
            </a:r>
            <a:br>
              <a:rPr lang="pl-PL" dirty="0"/>
            </a:br>
            <a:br>
              <a:rPr lang="pl-PL" dirty="0"/>
            </a:br>
            <a:r>
              <a:rPr lang="pl-PL" sz="4000" dirty="0"/>
              <a:t>Cykl warsztatów w trakcje S.D.P.</a:t>
            </a:r>
            <a:br>
              <a:rPr lang="pl-PL" sz="4000" dirty="0"/>
            </a:br>
            <a:r>
              <a:rPr lang="pl-PL" sz="4000" dirty="0"/>
              <a:t>Gliwice, jesień ’2020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2036F9F-FF6B-6042-B0F4-ACD4B79908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r"/>
            <a:endParaRPr lang="pl-PL" dirty="0"/>
          </a:p>
          <a:p>
            <a:pPr algn="r"/>
            <a:r>
              <a:rPr lang="pl-PL" dirty="0"/>
              <a:t>Wojciech Apel</a:t>
            </a:r>
            <a:br>
              <a:rPr lang="pl-PL" dirty="0"/>
            </a:br>
            <a:r>
              <a:rPr lang="pl-PL" dirty="0" err="1"/>
              <a:t>wojtek@pp.org.pl</a:t>
            </a:r>
            <a:br>
              <a:rPr lang="pl-PL" dirty="0"/>
            </a:br>
            <a:r>
              <a:rPr lang="pl-PL" dirty="0"/>
              <a:t>601425019</a:t>
            </a:r>
          </a:p>
        </p:txBody>
      </p:sp>
    </p:spTree>
    <p:extLst>
      <p:ext uri="{BB962C8B-B14F-4D97-AF65-F5344CB8AC3E}">
        <p14:creationId xmlns:p14="http://schemas.microsoft.com/office/powerpoint/2010/main" val="8753407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1F93ED0-4EF8-D64D-8A5A-F7F4EA1E2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Światopogląd ucznia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DFD9350-40C5-4143-833B-16CFE565A5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pl-PL" dirty="0"/>
              <a:t>O słowach (filozofia)</a:t>
            </a:r>
          </a:p>
          <a:p>
            <a:pPr marL="514350" indent="-514350">
              <a:buFont typeface="+mj-lt"/>
              <a:buAutoNum type="arabicPeriod"/>
            </a:pPr>
            <a:r>
              <a:rPr lang="pl-PL" b="1" dirty="0"/>
              <a:t>O Bogu (teologia)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O człowieku (antropologia)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O grupach (socjologia)</a:t>
            </a:r>
          </a:p>
        </p:txBody>
      </p:sp>
    </p:spTree>
    <p:extLst>
      <p:ext uri="{BB962C8B-B14F-4D97-AF65-F5344CB8AC3E}">
        <p14:creationId xmlns:p14="http://schemas.microsoft.com/office/powerpoint/2010/main" val="199260939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0CE96D-5D99-E142-B90D-E6BE1657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Mądrość a myślenia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32EABFD-FD0C-6A47-B451-3A150C0D7D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i="1" dirty="0"/>
              <a:t>Jeżeli w twoje serce wstąpi mądrość </a:t>
            </a:r>
          </a:p>
          <a:p>
            <a:r>
              <a:rPr lang="pl-PL" i="1" dirty="0"/>
              <a:t>	i poznanie będzie miłe twojej duszy, </a:t>
            </a:r>
          </a:p>
          <a:p>
            <a:r>
              <a:rPr lang="pl-PL" i="1" dirty="0"/>
              <a:t>rozwaga będzie czuwać nad tobą, </a:t>
            </a:r>
          </a:p>
          <a:p>
            <a:r>
              <a:rPr lang="pl-PL" i="1" dirty="0"/>
              <a:t>	a </a:t>
            </a:r>
            <a:r>
              <a:rPr lang="pl-PL" b="1" i="1" u="sng" dirty="0"/>
              <a:t>myślenie</a:t>
            </a:r>
            <a:r>
              <a:rPr lang="pl-PL" i="1" dirty="0"/>
              <a:t> będzie ciebie chronić. (</a:t>
            </a:r>
            <a:r>
              <a:rPr lang="pl-PL" i="1" dirty="0" err="1"/>
              <a:t>Przyp</a:t>
            </a:r>
            <a:r>
              <a:rPr lang="pl-PL" i="1" dirty="0"/>
              <a:t> 2:10)</a:t>
            </a:r>
          </a:p>
          <a:p>
            <a:endParaRPr lang="pl-PL" i="1" dirty="0"/>
          </a:p>
          <a:p>
            <a:r>
              <a:rPr lang="pl-PL" i="1" dirty="0"/>
              <a:t>Bóg dał nam ducha trzeźwego </a:t>
            </a:r>
            <a:r>
              <a:rPr lang="pl-PL" b="1" i="1" u="sng" dirty="0"/>
              <a:t>myśl</a:t>
            </a:r>
            <a:r>
              <a:rPr lang="pl-PL" b="1" u="sng" dirty="0"/>
              <a:t>enia</a:t>
            </a:r>
            <a:r>
              <a:rPr lang="pl-PL" dirty="0"/>
              <a:t>. (2Tm1:7)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4342E398-80B0-3D40-B224-7FA3F1A72A54}"/>
              </a:ext>
            </a:extLst>
          </p:cNvPr>
          <p:cNvSpPr txBox="1"/>
          <p:nvPr/>
        </p:nvSpPr>
        <p:spPr>
          <a:xfrm>
            <a:off x="9082088" y="809962"/>
            <a:ext cx="24574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7200" b="1" dirty="0" err="1">
                <a:cs typeface="+mj-cs"/>
              </a:rPr>
              <a:t>תָּבוּן</a:t>
            </a:r>
            <a:endParaRPr lang="pl-PL" sz="6600" b="1" dirty="0">
              <a:cs typeface="+mj-cs"/>
            </a:endParaRPr>
          </a:p>
          <a:p>
            <a:r>
              <a:rPr lang="pl-PL" sz="5400" i="1" dirty="0" err="1">
                <a:cs typeface="+mj-cs"/>
              </a:rPr>
              <a:t>tabuwn</a:t>
            </a:r>
            <a:endParaRPr lang="pl-PL" sz="5400" dirty="0">
              <a:cs typeface="+mj-cs"/>
            </a:endParaRP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60934B57-DEF1-4549-9D01-4A27A629EC04}"/>
              </a:ext>
            </a:extLst>
          </p:cNvPr>
          <p:cNvSpPr txBox="1"/>
          <p:nvPr/>
        </p:nvSpPr>
        <p:spPr>
          <a:xfrm>
            <a:off x="7620000" y="4999812"/>
            <a:ext cx="50244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5400" b="1" dirty="0" err="1">
                <a:cs typeface="+mj-cs"/>
              </a:rPr>
              <a:t>Σωφρονισμου</a:t>
            </a:r>
            <a:endParaRPr lang="pl-PL" sz="5400" b="1" dirty="0">
              <a:cs typeface="+mj-cs"/>
            </a:endParaRPr>
          </a:p>
          <a:p>
            <a:r>
              <a:rPr lang="pl-PL" sz="5400" i="1" dirty="0" err="1">
                <a:cs typeface="+mj-cs"/>
              </a:rPr>
              <a:t>sōfronismou</a:t>
            </a:r>
            <a:endParaRPr lang="pl-PL" sz="4000" i="1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1724228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2B6FCB-B242-9045-885C-84F931229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Światopogląd ucznia</a:t>
            </a:r>
            <a:br>
              <a:rPr lang="pl-PL" dirty="0"/>
            </a:br>
            <a:br>
              <a:rPr lang="pl-PL" dirty="0"/>
            </a:br>
            <a:r>
              <a:rPr lang="pl-PL" sz="4000" dirty="0"/>
              <a:t>Część #2 – O Bogu (teologia)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2036F9F-FF6B-6042-B0F4-ACD4B79908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algn="r"/>
            <a:r>
              <a:rPr lang="pl-PL" dirty="0"/>
              <a:t>?????? Cykl wykładów w trakcje S.D.P.</a:t>
            </a:r>
            <a:br>
              <a:rPr lang="pl-PL" dirty="0"/>
            </a:br>
            <a:r>
              <a:rPr lang="pl-PL" dirty="0"/>
              <a:t>Gliwice, jesień ’2020</a:t>
            </a:r>
          </a:p>
          <a:p>
            <a:pPr algn="r"/>
            <a:endParaRPr lang="pl-PL" dirty="0"/>
          </a:p>
          <a:p>
            <a:pPr algn="r"/>
            <a:r>
              <a:rPr lang="pl-PL" dirty="0"/>
              <a:t>Wojciech Apel</a:t>
            </a:r>
            <a:br>
              <a:rPr lang="pl-PL" dirty="0"/>
            </a:br>
            <a:r>
              <a:rPr lang="pl-PL" dirty="0" err="1"/>
              <a:t>wojtek@pp.org.pl</a:t>
            </a:r>
            <a:br>
              <a:rPr lang="pl-PL" dirty="0"/>
            </a:br>
            <a:r>
              <a:rPr lang="pl-PL" dirty="0"/>
              <a:t>601425019</a:t>
            </a:r>
          </a:p>
        </p:txBody>
      </p:sp>
    </p:spTree>
    <p:extLst>
      <p:ext uri="{BB962C8B-B14F-4D97-AF65-F5344CB8AC3E}">
        <p14:creationId xmlns:p14="http://schemas.microsoft.com/office/powerpoint/2010/main" val="403983034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42C04FE-F7BE-E74F-89F5-817503975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 Bogu (teologia)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90005C4-6DDF-8641-91B0-E0C93EB1A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Stworzyciel</a:t>
            </a:r>
          </a:p>
          <a:p>
            <a:pPr marL="1143000" lvl="1" indent="-457200"/>
            <a:r>
              <a:rPr lang="pl-PL" dirty="0"/>
              <a:t>stworzenie wymaga stwórcy, stwórca nie wymaga stworzenia</a:t>
            </a:r>
          </a:p>
          <a:p>
            <a:pPr marL="1143000" lvl="1" indent="-457200"/>
            <a:r>
              <a:rPr lang="pl-PL" dirty="0"/>
              <a:t>stworzyciel ma wszelkie prawa wobec stworzenia (o ile się sam nie ograniczył)</a:t>
            </a:r>
          </a:p>
          <a:p>
            <a:pPr marL="1143000" lvl="1" indent="-457200"/>
            <a:r>
              <a:rPr lang="pl-PL" dirty="0"/>
              <a:t>stworzył rzeczy i osoby (duchy i ludzi)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Objawiający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Święty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Dobry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Prawy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Miłujący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Zbawiający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Królujący</a:t>
            </a:r>
          </a:p>
        </p:txBody>
      </p:sp>
    </p:spTree>
    <p:extLst>
      <p:ext uri="{BB962C8B-B14F-4D97-AF65-F5344CB8AC3E}">
        <p14:creationId xmlns:p14="http://schemas.microsoft.com/office/powerpoint/2010/main" val="416490994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0FF484F-D888-FE49-8DF5-6CCA5B5D5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b="1" dirty="0"/>
              <a:t>O człowieku (</a:t>
            </a:r>
            <a:r>
              <a:rPr lang="pl-PL" b="1" dirty="0" err="1"/>
              <a:t>a</a:t>
            </a:r>
            <a:r>
              <a:rPr lang="pl-PL" dirty="0" err="1"/>
              <a:t>ntrolopologia</a:t>
            </a:r>
            <a:r>
              <a:rPr lang="pl-PL" dirty="0"/>
              <a:t>)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1CF8BA7-BF27-A74F-8504-D590030842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Antropologia - modele człowieka</a:t>
            </a:r>
          </a:p>
          <a:p>
            <a:pPr lvl="1"/>
            <a:r>
              <a:rPr lang="pl-PL" dirty="0"/>
              <a:t>z ziemi, ale na podobieństwo Boga</a:t>
            </a:r>
          </a:p>
          <a:p>
            <a:pPr lvl="1"/>
            <a:r>
              <a:rPr lang="pl-PL" dirty="0"/>
              <a:t>koncepcja troista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Soteriologia - czyli czy można utracić zbawienie</a:t>
            </a:r>
          </a:p>
          <a:p>
            <a:pPr lvl="1"/>
            <a:r>
              <a:rPr lang="pl-PL" dirty="0"/>
              <a:t>stan człowieka</a:t>
            </a:r>
          </a:p>
          <a:p>
            <a:pPr lvl="1"/>
            <a:r>
              <a:rPr lang="pl-PL" dirty="0"/>
              <a:t>proces zbawienia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dodatek: słowa i ważność znaczenia słów - na przykładzie dyskusji o </a:t>
            </a:r>
            <a:r>
              <a:rPr lang="pl-PL" dirty="0" err="1"/>
              <a:t>utracalności</a:t>
            </a:r>
            <a:r>
              <a:rPr lang="pl-PL" dirty="0"/>
              <a:t> zbawienia</a:t>
            </a:r>
          </a:p>
        </p:txBody>
      </p:sp>
    </p:spTree>
    <p:extLst>
      <p:ext uri="{BB962C8B-B14F-4D97-AF65-F5344CB8AC3E}">
        <p14:creationId xmlns:p14="http://schemas.microsoft.com/office/powerpoint/2010/main" val="184966875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3 pod Fiki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8238</TotalTime>
  <Words>3266</Words>
  <Application>Microsoft Macintosh PowerPoint</Application>
  <PresentationFormat>Panoramiczny</PresentationFormat>
  <Paragraphs>585</Paragraphs>
  <Slides>100</Slides>
  <Notes>53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100</vt:i4>
      </vt:variant>
    </vt:vector>
  </HeadingPairs>
  <TitlesOfParts>
    <vt:vector size="109" baseType="lpstr">
      <vt:lpstr>Arial</vt:lpstr>
      <vt:lpstr>Calibri</vt:lpstr>
      <vt:lpstr>Calibri Light</vt:lpstr>
      <vt:lpstr>inherit</vt:lpstr>
      <vt:lpstr>Mangal</vt:lpstr>
      <vt:lpstr>Times New Roman</vt:lpstr>
      <vt:lpstr>Verdana</vt:lpstr>
      <vt:lpstr>Wingdings</vt:lpstr>
      <vt:lpstr>Motyw 3 pod Fiki</vt:lpstr>
      <vt:lpstr>Światopogląd ucznia  Cykl warsztatów w trakcje S.D.P. 2020/2021 Gliwice, jesień ’2020</vt:lpstr>
      <vt:lpstr>Światopogląd ucznia</vt:lpstr>
      <vt:lpstr>Wyzwanie</vt:lpstr>
      <vt:lpstr>Przykłady pytań</vt:lpstr>
      <vt:lpstr>Mądrość a myślenia</vt:lpstr>
      <vt:lpstr>Światopogląd ucznia  Część #1 – O słowie (filozofia)</vt:lpstr>
      <vt:lpstr>Plan wykładu o słowach</vt:lpstr>
      <vt:lpstr>#1. Ważność słów</vt:lpstr>
      <vt:lpstr>Bardzo uproszczony model  przepływu informacji przez człowieka</vt:lpstr>
      <vt:lpstr>Definicja informacji</vt:lpstr>
      <vt:lpstr>Definicja słowa</vt:lpstr>
      <vt:lpstr>Definicja zdania</vt:lpstr>
      <vt:lpstr>Słowa są ważne w procesach myślowych</vt:lpstr>
      <vt:lpstr>Ważność słów w komunikowaniu się osób</vt:lpstr>
      <vt:lpstr>Ćwiczenie</vt:lpstr>
      <vt:lpstr>#2. Ważność znaczenia słów</vt:lpstr>
      <vt:lpstr>Prezentacja programu PowerPoint</vt:lpstr>
      <vt:lpstr>Przykład gry znaczeniem słów</vt:lpstr>
      <vt:lpstr>Warsztaty w kwietniu i maju ’2020</vt:lpstr>
      <vt:lpstr>Zasady naszej pracy</vt:lpstr>
      <vt:lpstr>#3. Ważne słowa</vt:lpstr>
      <vt:lpstr>Ważne słowa z podziałem na kategorie (wybór Wojtka)</vt:lpstr>
      <vt:lpstr>Słowa dotyczące rzeczywistości</vt:lpstr>
      <vt:lpstr>Prawda</vt:lpstr>
      <vt:lpstr>Rzeczywistość</vt:lpstr>
      <vt:lpstr>Stworzenie</vt:lpstr>
      <vt:lpstr>Byt</vt:lpstr>
      <vt:lpstr>Dobro</vt:lpstr>
      <vt:lpstr>Zabawa językiem</vt:lpstr>
      <vt:lpstr>Zło</vt:lpstr>
      <vt:lpstr>Wiedza</vt:lpstr>
      <vt:lpstr>Wiara</vt:lpstr>
      <vt:lpstr>Głupota</vt:lpstr>
      <vt:lpstr>Prawo</vt:lpstr>
      <vt:lpstr>Grzech</vt:lpstr>
      <vt:lpstr>Słowa dotyczące osób</vt:lpstr>
      <vt:lpstr>Bóg</vt:lpstr>
      <vt:lpstr>Słowa dotyczące atrybutów osób</vt:lpstr>
      <vt:lpstr>Wolność </vt:lpstr>
      <vt:lpstr>Moc </vt:lpstr>
      <vt:lpstr>Wola</vt:lpstr>
      <vt:lpstr>Odpowiedzialność</vt:lpstr>
      <vt:lpstr>Słowa dotyczące relacji</vt:lpstr>
      <vt:lpstr>Samotność</vt:lpstr>
      <vt:lpstr>Państwo</vt:lpstr>
      <vt:lpstr>Miłość</vt:lpstr>
      <vt:lpstr>Nienawiść</vt:lpstr>
      <vt:lpstr>Wojna</vt:lpstr>
      <vt:lpstr>Gwałt</vt:lpstr>
      <vt:lpstr>Słowa dotyczące systemów</vt:lpstr>
      <vt:lpstr>Klasyfikacja światopoglądów: 3 wystarczą</vt:lpstr>
      <vt:lpstr>#4. Definicja prawdy</vt:lpstr>
      <vt:lpstr>Prawda  (W34 ’2004)</vt:lpstr>
      <vt:lpstr>O prawdzie dziś</vt:lpstr>
      <vt:lpstr>O prawdzie zawsze</vt:lpstr>
      <vt:lpstr>Nie jest prawdą, że prawda wyzwala!</vt:lpstr>
      <vt:lpstr>Obraz prawdy  </vt:lpstr>
      <vt:lpstr>Jest sobie takie coś</vt:lpstr>
      <vt:lpstr>Techniczny sposób opisania tego czegoś</vt:lpstr>
      <vt:lpstr>Chemiczny opis</vt:lpstr>
      <vt:lpstr>#5. Światopogląd</vt:lpstr>
      <vt:lpstr>Prezentacja programu PowerPoint</vt:lpstr>
      <vt:lpstr>Światopogląd (wg Wiki)</vt:lpstr>
      <vt:lpstr>Światopogląd</vt:lpstr>
      <vt:lpstr>O światopoglądzie</vt:lpstr>
      <vt:lpstr>Prezentacja programu PowerPoint</vt:lpstr>
      <vt:lpstr>#5a Klasyfikacja światopoglądów</vt:lpstr>
      <vt:lpstr>Główne pytania światopoglądu</vt:lpstr>
      <vt:lpstr>Podział światopoglądów  ze względu na używanie logiki</vt:lpstr>
      <vt:lpstr>Podział światopoglądów  z uwagi na istnienie Boga</vt:lpstr>
      <vt:lpstr>Klasyfikacja światopoglądów  i pierwsza próba ich nazwania</vt:lpstr>
      <vt:lpstr>Klasyfikacja światopoglądów: 3 wystarczą</vt:lpstr>
      <vt:lpstr>Teizm i ateizm</vt:lpstr>
      <vt:lpstr>Teizm i ateizm oraz główna różniąca je idea.</vt:lpstr>
      <vt:lpstr>Panteizm trudno porównywać z czymkolwiek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#6. Twój światopogląd a prawda</vt:lpstr>
      <vt:lpstr>Prezentacja programu PowerPoint</vt:lpstr>
      <vt:lpstr>Eksperyment (może być teoretyczny)</vt:lpstr>
      <vt:lpstr>Nowomowa</vt:lpstr>
      <vt:lpstr>Rola światła</vt:lpstr>
      <vt:lpstr>Wnioski</vt:lpstr>
      <vt:lpstr>Wnioski i zachęta</vt:lpstr>
      <vt:lpstr>#7. Dodatki</vt:lpstr>
      <vt:lpstr>Dodatek:  Mojej zasady interpretacji Pism. </vt:lpstr>
      <vt:lpstr>Mojej zasady interpretacji Pism</vt:lpstr>
      <vt:lpstr>Dodatek:  Źródła treści pism  Nowego Testamentu</vt:lpstr>
      <vt:lpstr>Źródła treści pism Nowego Testamentu</vt:lpstr>
      <vt:lpstr>Światopogląd ucznia  Cykl warsztatów w trakcje S.D.P. Gliwice, jesień ’2020</vt:lpstr>
      <vt:lpstr>Światopogląd ucznia</vt:lpstr>
      <vt:lpstr>Mądrość a myślenia</vt:lpstr>
      <vt:lpstr>Światopogląd ucznia  Część #2 – O Bogu (teologia)</vt:lpstr>
      <vt:lpstr>O Bogu (teologia)</vt:lpstr>
      <vt:lpstr>O człowieku (antrolopologia)</vt:lpstr>
      <vt:lpstr>O grupach i relacjach (socjologia)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S.D.P i „Projekt prawda”</dc:title>
  <dc:creator>Wojciech Apel</dc:creator>
  <cp:lastModifiedBy>Wojciech Apel</cp:lastModifiedBy>
  <cp:revision>98</cp:revision>
  <dcterms:created xsi:type="dcterms:W3CDTF">2020-10-22T12:56:12Z</dcterms:created>
  <dcterms:modified xsi:type="dcterms:W3CDTF">2020-11-03T10:13:38Z</dcterms:modified>
</cp:coreProperties>
</file>